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41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43" y="1384916"/>
            <a:ext cx="9019713" cy="1388786"/>
          </a:xfrm>
        </p:spPr>
        <p:txBody>
          <a:bodyPr>
            <a:noAutofit/>
          </a:bodyPr>
          <a:lstStyle/>
          <a:p>
            <a:r>
              <a:rPr sz="3600" dirty="0"/>
              <a:t>地方都市における交通の問題と解決方法</a:t>
            </a:r>
          </a:p>
          <a:p>
            <a:r>
              <a:rPr sz="3600" dirty="0"/>
              <a:t>〜山形県酒田市を例に〜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375" y="3657599"/>
            <a:ext cx="7275250" cy="1704513"/>
          </a:xfrm>
        </p:spPr>
        <p:txBody>
          <a:bodyPr/>
          <a:lstStyle/>
          <a:p>
            <a:pPr marL="0" indent="0" algn="ctr">
              <a:buNone/>
            </a:pPr>
            <a:r>
              <a:rPr lang="ja-JP" altLang="en-US" sz="2400" dirty="0"/>
              <a:t>チーム</a:t>
            </a:r>
            <a:r>
              <a:rPr lang="en-US" altLang="ja-JP" sz="2400" dirty="0"/>
              <a:t>35</a:t>
            </a:r>
          </a:p>
          <a:p>
            <a:pPr marL="0" indent="0" algn="ctr">
              <a:buNone/>
            </a:pPr>
            <a:r>
              <a:rPr lang="en-US" altLang="ja-JP" sz="2400" dirty="0"/>
              <a:t>C1250289</a:t>
            </a:r>
            <a:r>
              <a:rPr lang="ja-JP" altLang="en-US" sz="2400" dirty="0"/>
              <a:t> 石川花菜　</a:t>
            </a:r>
            <a:r>
              <a:rPr lang="en-US" altLang="ja-JP" sz="2400" dirty="0"/>
              <a:t>C125060A </a:t>
            </a:r>
            <a:r>
              <a:rPr lang="ja-JP" altLang="en-US" sz="2400" dirty="0"/>
              <a:t>大宮羽乃</a:t>
            </a:r>
            <a:endParaRPr lang="en-US" altLang="ja-JP" sz="2400" dirty="0"/>
          </a:p>
          <a:p>
            <a:pPr marL="0" indent="0" algn="ctr">
              <a:buNone/>
            </a:pPr>
            <a:r>
              <a:rPr lang="en-US" sz="2400" dirty="0"/>
              <a:t>C1251136 </a:t>
            </a:r>
            <a:r>
              <a:rPr lang="ja-JP" altLang="en-US" sz="2400" dirty="0"/>
              <a:t>齋藤愛來　</a:t>
            </a:r>
            <a:r>
              <a:rPr lang="en-US" altLang="ja-JP" sz="2400" dirty="0"/>
              <a:t>C1252621 </a:t>
            </a:r>
            <a:r>
              <a:rPr lang="ja-JP" altLang="en-US" sz="2400" dirty="0"/>
              <a:t>柳沢桃香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4133"/>
            <a:ext cx="8229600" cy="1143000"/>
          </a:xfrm>
        </p:spPr>
        <p:txBody>
          <a:bodyPr/>
          <a:lstStyle/>
          <a:p>
            <a:r>
              <a:rPr dirty="0"/>
              <a:t>解決策① </a:t>
            </a:r>
            <a:r>
              <a:rPr lang="ja-JP" altLang="en-US" dirty="0"/>
              <a:t>公共</a:t>
            </a:r>
            <a:r>
              <a:rPr dirty="0"/>
              <a:t>交通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6153"/>
            <a:ext cx="8229600" cy="4390690"/>
          </a:xfrm>
        </p:spPr>
        <p:txBody>
          <a:bodyPr>
            <a:normAutofit/>
          </a:bodyPr>
          <a:lstStyle/>
          <a:p>
            <a:r>
              <a:rPr lang="ja-JP" altLang="en-US" sz="2600" dirty="0"/>
              <a:t>デマンド交通導入 </a:t>
            </a:r>
          </a:p>
          <a:p>
            <a:pPr marL="0" indent="0">
              <a:buNone/>
            </a:pPr>
            <a:r>
              <a:rPr lang="ja-JP" altLang="en-US" sz="2600" dirty="0"/>
              <a:t> 　→バスの代替ではなく補完・運行範囲を生活拠点に限　</a:t>
            </a:r>
          </a:p>
          <a:p>
            <a:pPr marL="0" indent="0">
              <a:buNone/>
            </a:pPr>
            <a:r>
              <a:rPr lang="ja-JP" altLang="en-US" sz="2600" dirty="0"/>
              <a:t> 　　 定・徒歩圏内に仮想停留所を設けることで乗り合いの</a:t>
            </a:r>
          </a:p>
          <a:p>
            <a:pPr marL="0" indent="0">
              <a:buNone/>
            </a:pPr>
            <a:r>
              <a:rPr lang="ja-JP" altLang="en-US" sz="2600" dirty="0"/>
              <a:t>　　  成立と運行コストの抑制を両立させる</a:t>
            </a:r>
          </a:p>
          <a:p>
            <a:r>
              <a:rPr lang="en-US" altLang="ja-JP" sz="2600" dirty="0"/>
              <a:t>IC</a:t>
            </a:r>
            <a:r>
              <a:rPr lang="ja-JP" altLang="en-US" sz="2600" dirty="0"/>
              <a:t>決済や情報提供</a:t>
            </a:r>
          </a:p>
          <a:p>
            <a:pPr marL="0" indent="0">
              <a:buNone/>
            </a:pPr>
            <a:r>
              <a:rPr lang="ja-JP" altLang="en-US" sz="2600" dirty="0"/>
              <a:t>　→現金のみだと利用できる人が限られる恐れあり</a:t>
            </a:r>
          </a:p>
          <a:p>
            <a:r>
              <a:rPr lang="ja-JP" altLang="en-US" sz="2600" dirty="0"/>
              <a:t>割引制度</a:t>
            </a:r>
          </a:p>
          <a:p>
            <a:pPr marL="0" indent="0" algn="l">
              <a:buNone/>
            </a:pPr>
            <a:r>
              <a:rPr lang="ja-JP" altLang="en-US" sz="2600" dirty="0"/>
              <a:t>　→学割を大学生も使えるよーにする・定期を作り登下校　</a:t>
            </a:r>
          </a:p>
          <a:p>
            <a:pPr marL="0" indent="0" algn="l">
              <a:buNone/>
            </a:pPr>
            <a:r>
              <a:rPr lang="ja-JP" altLang="en-US" sz="2600" dirty="0"/>
              <a:t>　    や私生活に使いやすくする（片道</a:t>
            </a:r>
            <a:r>
              <a:rPr lang="en-US" altLang="ja-JP" sz="2600" dirty="0"/>
              <a:t>200</a:t>
            </a:r>
            <a:r>
              <a:rPr lang="ja-JP" altLang="en-US" sz="2600" dirty="0"/>
              <a:t>円は躊躇う）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1990"/>
            <a:ext cx="8229600" cy="1143000"/>
          </a:xfrm>
        </p:spPr>
        <p:txBody>
          <a:bodyPr/>
          <a:lstStyle/>
          <a:p>
            <a:r>
              <a:rPr dirty="0"/>
              <a:t>解決策② インフラ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27664"/>
            <a:ext cx="8229600" cy="3371295"/>
          </a:xfrm>
        </p:spPr>
        <p:txBody>
          <a:bodyPr>
            <a:normAutofit/>
          </a:bodyPr>
          <a:lstStyle/>
          <a:p>
            <a:r>
              <a:rPr sz="2800" dirty="0"/>
              <a:t>自転車道整備</a:t>
            </a:r>
            <a:endParaRPr lang="ja-JP" altLang="en-US" sz="2800" dirty="0"/>
          </a:p>
          <a:p>
            <a:r>
              <a:rPr sz="2800" dirty="0"/>
              <a:t>バリアフリー化</a:t>
            </a:r>
          </a:p>
          <a:p>
            <a:r>
              <a:rPr sz="2800" dirty="0"/>
              <a:t>安全対策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7500"/>
            <a:ext cx="8229600" cy="1143000"/>
          </a:xfrm>
        </p:spPr>
        <p:txBody>
          <a:bodyPr/>
          <a:lstStyle/>
          <a:p>
            <a:r>
              <a:rPr dirty="0"/>
              <a:t>解決策③ 観光連携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9479"/>
            <a:ext cx="8229600" cy="3306934"/>
          </a:xfrm>
        </p:spPr>
        <p:txBody>
          <a:bodyPr>
            <a:normAutofit/>
          </a:bodyPr>
          <a:lstStyle/>
          <a:p>
            <a:r>
              <a:rPr sz="2800" dirty="0"/>
              <a:t>観光巡回バス</a:t>
            </a:r>
          </a:p>
          <a:p>
            <a:r>
              <a:rPr sz="2800" dirty="0"/>
              <a:t>交通×観光アプリ</a:t>
            </a:r>
          </a:p>
          <a:p>
            <a:r>
              <a:rPr sz="2800" dirty="0"/>
              <a:t>空港・駅連携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5809"/>
            <a:ext cx="8229600" cy="1143000"/>
          </a:xfrm>
        </p:spPr>
        <p:txBody>
          <a:bodyPr/>
          <a:lstStyle/>
          <a:p>
            <a:r>
              <a:rPr dirty="0"/>
              <a:t>まとめ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85117"/>
            <a:ext cx="8229600" cy="2270464"/>
          </a:xfrm>
        </p:spPr>
        <p:txBody>
          <a:bodyPr>
            <a:normAutofit/>
          </a:bodyPr>
          <a:lstStyle/>
          <a:p>
            <a:r>
              <a:rPr sz="2800" dirty="0"/>
              <a:t>交通改善は地域の未来につながる</a:t>
            </a:r>
          </a:p>
          <a:p>
            <a:r>
              <a:rPr sz="2800" dirty="0"/>
              <a:t>住民と行政の協力が重要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4133"/>
            <a:ext cx="8229600" cy="1143000"/>
          </a:xfrm>
        </p:spPr>
        <p:txBody>
          <a:bodyPr>
            <a:normAutofit/>
          </a:bodyPr>
          <a:lstStyle/>
          <a:p>
            <a:r>
              <a:rPr dirty="0"/>
              <a:t>はじめに</a:t>
            </a:r>
            <a:r>
              <a:rPr lang="ja-JP" altLang="en-US" dirty="0"/>
              <a:t>（酒田市の現状）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1"/>
            <a:ext cx="8229600" cy="4323424"/>
          </a:xfrm>
        </p:spPr>
        <p:txBody>
          <a:bodyPr>
            <a:normAutofit/>
          </a:bodyPr>
          <a:lstStyle/>
          <a:p>
            <a:r>
              <a:rPr sz="2800" dirty="0"/>
              <a:t>地方都市では人口減少や高齢化が進み、交通の重要性が高まっている。</a:t>
            </a:r>
          </a:p>
          <a:p>
            <a:r>
              <a:rPr sz="2800" dirty="0"/>
              <a:t>酒田市も例外ではなく、交通は暮らしや観光に直結している。</a:t>
            </a:r>
            <a:endParaRPr lang="en-US" sz="2800" dirty="0"/>
          </a:p>
          <a:p>
            <a:r>
              <a:rPr lang="ja-JP" altLang="en-US" sz="2800" dirty="0"/>
              <a:t>危険な運転が多く交通事故が多発している。</a:t>
            </a:r>
            <a:endParaRPr lang="en-US" altLang="ja-JP" sz="2800" dirty="0"/>
          </a:p>
          <a:p>
            <a:r>
              <a:rPr lang="ja-JP" altLang="en-US" sz="2800" dirty="0"/>
              <a:t>公共交通が少なく高齢者の免許返納が困難。</a:t>
            </a:r>
            <a:endParaRPr lang="en-US" altLang="ja-JP" sz="2800" dirty="0"/>
          </a:p>
          <a:p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931"/>
            <a:ext cx="8229600" cy="1143000"/>
          </a:xfrm>
        </p:spPr>
        <p:txBody>
          <a:bodyPr/>
          <a:lstStyle/>
          <a:p>
            <a:r>
              <a:rPr dirty="0"/>
              <a:t>酒田市の交通現状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52824"/>
            <a:ext cx="8229600" cy="2425656"/>
          </a:xfrm>
        </p:spPr>
        <p:txBody>
          <a:bodyPr>
            <a:noAutofit/>
          </a:bodyPr>
          <a:lstStyle/>
          <a:p>
            <a:r>
              <a:rPr lang="en-US" altLang="ja-JP" sz="2500" dirty="0"/>
              <a:t>JR</a:t>
            </a:r>
            <a:r>
              <a:rPr lang="ja-JP" altLang="en-US" sz="2500" dirty="0"/>
              <a:t>羽越本線、路線バスが中心</a:t>
            </a:r>
          </a:p>
          <a:p>
            <a:r>
              <a:rPr lang="ja-JP" altLang="en-US" sz="2500" dirty="0"/>
              <a:t>自家用車への依存が高い</a:t>
            </a:r>
          </a:p>
          <a:p>
            <a:pPr marL="0" indent="0">
              <a:buNone/>
            </a:pPr>
            <a:r>
              <a:rPr lang="ja-JP" altLang="en-US" sz="2500" dirty="0"/>
              <a:t>　→公共交通機関の利用が少ない</a:t>
            </a:r>
          </a:p>
          <a:p>
            <a:r>
              <a:rPr lang="ja-JP" altLang="en-US" sz="2500" dirty="0"/>
              <a:t>高齢者ドライバーが全体の約</a:t>
            </a:r>
            <a:r>
              <a:rPr lang="en-US" altLang="ja-JP" sz="2500" dirty="0"/>
              <a:t>3</a:t>
            </a:r>
            <a:r>
              <a:rPr lang="ja-JP" altLang="en-US" sz="2500" dirty="0"/>
              <a:t>割 </a:t>
            </a:r>
            <a:r>
              <a:rPr lang="en-US" altLang="ja-JP" sz="2500" dirty="0"/>
              <a:t>※1</a:t>
            </a:r>
            <a:r>
              <a:rPr lang="ja-JP" altLang="en-US" sz="2500" dirty="0"/>
              <a:t>参照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6AA20AC-0988-9B8D-3162-ED1F0D90B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4314" y="2193804"/>
            <a:ext cx="2440393" cy="2687266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323B419-BAD4-A94C-44A7-D0F9BAE7BFDB}"/>
              </a:ext>
            </a:extLst>
          </p:cNvPr>
          <p:cNvSpPr txBox="1"/>
          <p:nvPr/>
        </p:nvSpPr>
        <p:spPr>
          <a:xfrm>
            <a:off x="6524314" y="4881068"/>
            <a:ext cx="2345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1100" dirty="0"/>
              <a:t>※1</a:t>
            </a:r>
            <a:r>
              <a:rPr lang="ja-JP" altLang="en-US" sz="1100" dirty="0"/>
              <a:t>山形県の運転免許保有状況より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357"/>
            <a:ext cx="8229600" cy="1143000"/>
          </a:xfrm>
        </p:spPr>
        <p:txBody>
          <a:bodyPr/>
          <a:lstStyle/>
          <a:p>
            <a:r>
              <a:rPr dirty="0"/>
              <a:t>課題① 公共交通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43578"/>
            <a:ext cx="8229600" cy="3104965"/>
          </a:xfrm>
        </p:spPr>
        <p:txBody>
          <a:bodyPr/>
          <a:lstStyle/>
          <a:p>
            <a:r>
              <a:rPr sz="2800" dirty="0"/>
              <a:t>バス</a:t>
            </a:r>
            <a:r>
              <a:rPr lang="ja-JP" altLang="en-US" sz="2800" dirty="0"/>
              <a:t>・電車の</a:t>
            </a:r>
            <a:r>
              <a:rPr sz="2800" dirty="0"/>
              <a:t>本数が少ない</a:t>
            </a:r>
          </a:p>
          <a:p>
            <a:r>
              <a:rPr sz="2800" dirty="0"/>
              <a:t>利用時間帯が限定的</a:t>
            </a:r>
          </a:p>
          <a:p>
            <a:r>
              <a:rPr sz="2800" dirty="0"/>
              <a:t>利用者減少による悪循環</a:t>
            </a:r>
            <a:endParaRPr lang="en-US" sz="2800" dirty="0"/>
          </a:p>
          <a:p>
            <a:pPr marL="0" indent="0">
              <a:buNone/>
            </a:pPr>
            <a:r>
              <a:rPr lang="ja-JP" altLang="en-US" sz="2800" dirty="0"/>
              <a:t>☆経路が限られており必要な時に使えない。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→るんるんバス（大学線）が川東側を通らない　　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　 ため亀ヶ崎付近の人が通学に利用できない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7501"/>
            <a:ext cx="8229600" cy="1143000"/>
          </a:xfrm>
        </p:spPr>
        <p:txBody>
          <a:bodyPr/>
          <a:lstStyle/>
          <a:p>
            <a:r>
              <a:rPr dirty="0"/>
              <a:t>課題② 高齢者と安全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67236"/>
            <a:ext cx="8229600" cy="1828800"/>
          </a:xfrm>
        </p:spPr>
        <p:txBody>
          <a:bodyPr/>
          <a:lstStyle/>
          <a:p>
            <a:r>
              <a:rPr dirty="0"/>
              <a:t>高齢ドライバー</a:t>
            </a:r>
            <a:r>
              <a:rPr lang="ja-JP" altLang="en-US" dirty="0"/>
              <a:t>の</a:t>
            </a:r>
            <a:r>
              <a:rPr dirty="0"/>
              <a:t>事故リスク</a:t>
            </a:r>
          </a:p>
          <a:p>
            <a:r>
              <a:rPr dirty="0"/>
              <a:t>免許返納後の移動手段不足</a:t>
            </a:r>
          </a:p>
          <a:p>
            <a:r>
              <a:rPr dirty="0"/>
              <a:t>歩行者の安全対策不足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8723"/>
            <a:ext cx="8229600" cy="1143000"/>
          </a:xfrm>
        </p:spPr>
        <p:txBody>
          <a:bodyPr/>
          <a:lstStyle/>
          <a:p>
            <a:r>
              <a:rPr dirty="0"/>
              <a:t>課題③ 観光アクセス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34575"/>
            <a:ext cx="8229600" cy="3773580"/>
          </a:xfrm>
        </p:spPr>
        <p:txBody>
          <a:bodyPr>
            <a:normAutofit/>
          </a:bodyPr>
          <a:lstStyle/>
          <a:p>
            <a:r>
              <a:rPr sz="2800" dirty="0"/>
              <a:t>観光地への二次交通が弱い</a:t>
            </a:r>
          </a:p>
          <a:p>
            <a:r>
              <a:rPr sz="2800" dirty="0"/>
              <a:t>観光客の移動が不便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96D007E-9015-8F52-1451-ED3AC81D815A}"/>
              </a:ext>
            </a:extLst>
          </p:cNvPr>
          <p:cNvSpPr txBox="1"/>
          <p:nvPr/>
        </p:nvSpPr>
        <p:spPr>
          <a:xfrm>
            <a:off x="139711" y="880951"/>
            <a:ext cx="88645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/>
              <a:t>☆について～酒田市に対する提案～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2F7223-8669-1C6C-FF04-E17FD78A57DA}"/>
              </a:ext>
            </a:extLst>
          </p:cNvPr>
          <p:cNvSpPr txBox="1"/>
          <p:nvPr/>
        </p:nvSpPr>
        <p:spPr>
          <a:xfrm>
            <a:off x="271562" y="1864311"/>
            <a:ext cx="8600876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300" dirty="0"/>
              <a:t>１</a:t>
            </a:r>
            <a:r>
              <a:rPr kumimoji="1" lang="en-US" altLang="ja-JP" sz="2300" dirty="0"/>
              <a:t>.</a:t>
            </a:r>
            <a:r>
              <a:rPr kumimoji="1" lang="ja-JP" altLang="en-US" sz="2300" dirty="0"/>
              <a:t>現状の問題点</a:t>
            </a:r>
            <a:endParaRPr kumimoji="1" lang="en-US" altLang="ja-JP" sz="2300" dirty="0"/>
          </a:p>
          <a:p>
            <a:r>
              <a:rPr kumimoji="1" lang="ja-JP" altLang="en-US" sz="2300" dirty="0"/>
              <a:t>・大学線のバスが川東側を通らない</a:t>
            </a:r>
            <a:endParaRPr kumimoji="1" lang="en-US" altLang="ja-JP" sz="2300" dirty="0"/>
          </a:p>
          <a:p>
            <a:r>
              <a:rPr kumimoji="1" lang="ja-JP" altLang="en-US" sz="2300" dirty="0"/>
              <a:t>・車のない川東側在住の生徒は徒歩・自転車・別路線との乗り換え　</a:t>
            </a:r>
            <a:endParaRPr kumimoji="1" lang="en-US" altLang="ja-JP" sz="2300" dirty="0"/>
          </a:p>
          <a:p>
            <a:r>
              <a:rPr kumimoji="1" lang="ja-JP" altLang="en-US" sz="2300" dirty="0"/>
              <a:t>  に頼らざるを得ない→</a:t>
            </a:r>
            <a:r>
              <a:rPr kumimoji="1" lang="en-US" altLang="ja-JP" sz="2300" dirty="0"/>
              <a:t>1</a:t>
            </a:r>
            <a:r>
              <a:rPr kumimoji="1" lang="ja-JP" altLang="en-US" sz="2300" dirty="0"/>
              <a:t>限は特にバスの時間が合わず乗り換えが　</a:t>
            </a:r>
            <a:endParaRPr kumimoji="1" lang="en-US" altLang="ja-JP" sz="2300" dirty="0"/>
          </a:p>
          <a:p>
            <a:r>
              <a:rPr kumimoji="1" lang="ja-JP" altLang="en-US" sz="2300" dirty="0"/>
              <a:t>  できないため悪天候でも徒歩か自転車になってしまう</a:t>
            </a:r>
            <a:endParaRPr kumimoji="1" lang="en-US" altLang="ja-JP" sz="2300" dirty="0"/>
          </a:p>
          <a:p>
            <a:r>
              <a:rPr kumimoji="1" lang="ja-JP" altLang="en-US" sz="2300" dirty="0"/>
              <a:t>→結果として「大学線があるのに使えない」状態になっている</a:t>
            </a:r>
          </a:p>
          <a:p>
            <a:endParaRPr kumimoji="1" lang="ja-JP" altLang="en-US" sz="2300" dirty="0"/>
          </a:p>
          <a:p>
            <a:r>
              <a:rPr lang="en-US" altLang="ja-JP" sz="2300" dirty="0"/>
              <a:t>2.</a:t>
            </a:r>
            <a:r>
              <a:rPr lang="ja-JP" altLang="en-US" sz="2300" dirty="0"/>
              <a:t> 課題</a:t>
            </a:r>
          </a:p>
          <a:p>
            <a:r>
              <a:rPr lang="ja-JP" altLang="en-US" sz="2300" dirty="0"/>
              <a:t>・通学バスに最も求められるのは定時性・分かりやすさ・遅延の少なさ→路線を延ばせば利便性は上がるが、遅延リスクも同時に増加する</a:t>
            </a:r>
          </a:p>
          <a:p>
            <a:r>
              <a:rPr lang="ja-JP" altLang="en-US" sz="2300" dirty="0"/>
              <a:t>・川東側の学生救済と既存利用者の定時性確保をどう両立するか</a:t>
            </a:r>
          </a:p>
          <a:p>
            <a:endParaRPr kumimoji="1" lang="en-US" altLang="ja-JP" sz="2300" dirty="0"/>
          </a:p>
        </p:txBody>
      </p:sp>
    </p:spTree>
    <p:extLst>
      <p:ext uri="{BB962C8B-B14F-4D97-AF65-F5344CB8AC3E}">
        <p14:creationId xmlns:p14="http://schemas.microsoft.com/office/powerpoint/2010/main" val="4204053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1076A73-346D-CA4F-D14B-65C43432F742}"/>
              </a:ext>
            </a:extLst>
          </p:cNvPr>
          <p:cNvSpPr txBox="1"/>
          <p:nvPr/>
        </p:nvSpPr>
        <p:spPr>
          <a:xfrm>
            <a:off x="473137" y="348628"/>
            <a:ext cx="9144000" cy="6817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00" dirty="0"/>
              <a:t>3.</a:t>
            </a:r>
            <a:r>
              <a:rPr lang="ja-JP" altLang="en-US" sz="1900" dirty="0"/>
              <a:t>解決案</a:t>
            </a:r>
            <a:r>
              <a:rPr lang="en-US" altLang="ja-JP" sz="1900" dirty="0"/>
              <a:t>:</a:t>
            </a:r>
            <a:r>
              <a:rPr lang="ja-JP" altLang="en-US" sz="1900" dirty="0"/>
              <a:t>別路線との乗り換えを前提にした時間調整</a:t>
            </a:r>
          </a:p>
          <a:p>
            <a:r>
              <a:rPr lang="ja-JP" altLang="en-US" sz="1900" dirty="0"/>
              <a:t>内容</a:t>
            </a:r>
          </a:p>
          <a:p>
            <a:r>
              <a:rPr lang="ja-JP" altLang="en-US" sz="1900" dirty="0"/>
              <a:t>・川東側を走る既存路線と大学線のダイヤを調整</a:t>
            </a:r>
          </a:p>
          <a:p>
            <a:r>
              <a:rPr lang="ja-JP" altLang="en-US" sz="1900" dirty="0"/>
              <a:t>・乗り換え待ち時間を</a:t>
            </a:r>
            <a:r>
              <a:rPr lang="en-US" altLang="ja-JP" sz="1900" dirty="0"/>
              <a:t>5</a:t>
            </a:r>
            <a:r>
              <a:rPr lang="ja-JP" altLang="en-US" sz="1900" dirty="0"/>
              <a:t>分以内に設定→大学線を「待つ側」にして遅延を吸収</a:t>
            </a:r>
          </a:p>
          <a:p>
            <a:endParaRPr lang="ja-JP" altLang="en-US" sz="1900" dirty="0"/>
          </a:p>
          <a:p>
            <a:r>
              <a:rPr lang="ja-JP" altLang="en-US" sz="1900" dirty="0"/>
              <a:t>メリット</a:t>
            </a:r>
          </a:p>
          <a:p>
            <a:r>
              <a:rPr lang="ja-JP" altLang="en-US" sz="1900" dirty="0"/>
              <a:t>・路線を延ばさずに対応可能</a:t>
            </a:r>
          </a:p>
          <a:p>
            <a:r>
              <a:rPr lang="ja-JP" altLang="en-US" sz="1900" dirty="0"/>
              <a:t>・所要時間が安定しやすい</a:t>
            </a:r>
          </a:p>
          <a:p>
            <a:endParaRPr lang="ja-JP" altLang="en-US" sz="1900" dirty="0"/>
          </a:p>
          <a:p>
            <a:r>
              <a:rPr lang="ja-JP" altLang="en-US" sz="1900" dirty="0"/>
              <a:t>デメリット</a:t>
            </a:r>
          </a:p>
          <a:p>
            <a:r>
              <a:rPr lang="ja-JP" altLang="en-US" sz="1900" dirty="0"/>
              <a:t>・乗り換えに心理的ハードルがある</a:t>
            </a:r>
          </a:p>
          <a:p>
            <a:endParaRPr lang="ja-JP" altLang="en-US" sz="1900" dirty="0"/>
          </a:p>
          <a:p>
            <a:r>
              <a:rPr lang="en-US" altLang="ja-JP" sz="1900" dirty="0"/>
              <a:t>4.</a:t>
            </a:r>
            <a:r>
              <a:rPr lang="ja-JP" altLang="en-US" sz="1900" dirty="0"/>
              <a:t>比較と最適案</a:t>
            </a:r>
          </a:p>
          <a:p>
            <a:r>
              <a:rPr lang="ja-JP" altLang="en-US" sz="1900" dirty="0"/>
              <a:t>・通学利用では利便性よりも定時性が最優先</a:t>
            </a:r>
          </a:p>
          <a:p>
            <a:r>
              <a:rPr lang="ja-JP" altLang="en-US" sz="1900" dirty="0"/>
              <a:t>・路線延伸は影響範囲が広く全体のサービス低下につながる恐れがある</a:t>
            </a:r>
          </a:p>
          <a:p>
            <a:r>
              <a:rPr lang="ja-JP" altLang="en-US" sz="1900" dirty="0"/>
              <a:t>  →よって「確実に乗り換えできるダイヤ調整」が最適</a:t>
            </a:r>
          </a:p>
          <a:p>
            <a:endParaRPr lang="ja-JP" altLang="en-US" sz="1900" dirty="0"/>
          </a:p>
          <a:p>
            <a:r>
              <a:rPr lang="en-US" altLang="ja-JP" sz="1900" dirty="0"/>
              <a:t>5.</a:t>
            </a:r>
            <a:r>
              <a:rPr lang="ja-JP" altLang="en-US" sz="1900" dirty="0"/>
              <a:t>補足案（現実的な折衷策）</a:t>
            </a:r>
          </a:p>
          <a:p>
            <a:r>
              <a:rPr lang="ja-JP" altLang="en-US" sz="1900" dirty="0"/>
              <a:t>・朝の通学時間帯のみ川東側から大学の直通便を限定運行</a:t>
            </a:r>
          </a:p>
          <a:p>
            <a:r>
              <a:rPr lang="ja-JP" altLang="en-US" sz="1900" dirty="0"/>
              <a:t>  通常時は乗り換え前提で運行</a:t>
            </a:r>
          </a:p>
          <a:p>
            <a:r>
              <a:rPr lang="ja-JP" altLang="en-US" sz="1900" dirty="0"/>
              <a:t>  →必要な人だけをピンポイントで救済し全体の運行安定性を保つ</a:t>
            </a:r>
          </a:p>
          <a:p>
            <a:endParaRPr lang="ja-JP" altLang="en-US" sz="1900" dirty="0"/>
          </a:p>
          <a:p>
            <a:pPr algn="l"/>
            <a:endParaRPr lang="ja-JP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328023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2443"/>
            <a:ext cx="8229600" cy="1143000"/>
          </a:xfrm>
        </p:spPr>
        <p:txBody>
          <a:bodyPr/>
          <a:lstStyle/>
          <a:p>
            <a:r>
              <a:rPr dirty="0"/>
              <a:t>理想的な交通の姿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158231"/>
          </a:xfrm>
        </p:spPr>
        <p:txBody>
          <a:bodyPr>
            <a:normAutofit/>
          </a:bodyPr>
          <a:lstStyle/>
          <a:p>
            <a:r>
              <a:rPr sz="2800" dirty="0"/>
              <a:t>誰もが使いやすい交通</a:t>
            </a:r>
          </a:p>
          <a:p>
            <a:r>
              <a:rPr sz="2800" dirty="0"/>
              <a:t>高齢者も安心</a:t>
            </a:r>
          </a:p>
          <a:p>
            <a:r>
              <a:rPr sz="2800" dirty="0"/>
              <a:t>観光と生活が両立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590</Words>
  <Application>Microsoft Office PowerPoint</Application>
  <PresentationFormat>画面に合わせる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Office Theme</vt:lpstr>
      <vt:lpstr>地方都市における交通の問題と解決方法 〜山形県酒田市を例に〜</vt:lpstr>
      <vt:lpstr>はじめに（酒田市の現状）</vt:lpstr>
      <vt:lpstr>酒田市の交通現状</vt:lpstr>
      <vt:lpstr>課題① 公共交通</vt:lpstr>
      <vt:lpstr>課題② 高齢者と安全</vt:lpstr>
      <vt:lpstr>課題③ 観光アクセス</vt:lpstr>
      <vt:lpstr>PowerPoint プレゼンテーション</vt:lpstr>
      <vt:lpstr>PowerPoint プレゼンテーション</vt:lpstr>
      <vt:lpstr>理想的な交通の姿</vt:lpstr>
      <vt:lpstr>解決策① 公共交通</vt:lpstr>
      <vt:lpstr>解決策② インフラ</vt:lpstr>
      <vt:lpstr>解決策③ 観光連携</vt:lpstr>
      <vt:lpstr>まとめ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地方都市における交通の問題と解決方法 〜山形県酒田市を例に〜</dc:title>
  <dc:subject/>
  <dc:creator/>
  <cp:keywords/>
  <dc:description>generated using python-pptx</dc:description>
  <cp:lastModifiedBy>愛來 齋藤</cp:lastModifiedBy>
  <cp:revision>5</cp:revision>
  <dcterms:created xsi:type="dcterms:W3CDTF">2013-01-27T09:14:16Z</dcterms:created>
  <dcterms:modified xsi:type="dcterms:W3CDTF">2026-01-20T14:43:59Z</dcterms:modified>
  <cp:category/>
</cp:coreProperties>
</file>