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2" r:id="rId2"/>
    <p:sldId id="258" r:id="rId3"/>
    <p:sldId id="257" r:id="rId4"/>
    <p:sldId id="266" r:id="rId5"/>
    <p:sldId id="259" r:id="rId6"/>
    <p:sldId id="265" r:id="rId7"/>
    <p:sldId id="261" r:id="rId8"/>
    <p:sldId id="264" r:id="rId9"/>
    <p:sldId id="267" r:id="rId10"/>
    <p:sldId id="27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97"/>
    <p:restoredTop sz="94683"/>
  </p:normalViewPr>
  <p:slideViewPr>
    <p:cSldViewPr snapToGrid="0">
      <p:cViewPr varScale="1">
        <p:scale>
          <a:sx n="88" d="100"/>
          <a:sy n="88" d="100"/>
        </p:scale>
        <p:origin x="192" y="1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A2D9B0C-5F42-034F-28CC-4CCD419433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3BFA83-369F-4079-98B1-B52DC09DD4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F4B5B-BEC2-1B4D-958C-B307356DF0DC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E46960-8CD5-359D-D9A0-1B8AC52D62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67DFF2-250D-BC94-0486-2E894D7BE4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27BFC-F7FD-0E41-B47B-7545E78A5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86637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31DB7-4354-384F-82C7-AB350DB5198B}" type="datetimeFigureOut">
              <a:rPr kumimoji="1" lang="ja-JP" altLang="en-US" smtClean="0"/>
              <a:t>2024/5/29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B1342-545E-4E4F-9CF5-925E954F79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71129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kumimoji="1" lang="en-US" altLang="ja-JP"/>
              <a:t>C124053A</a:t>
            </a:r>
            <a:r>
              <a:rPr kumimoji="1" lang="ja-JP" altLang="en-US"/>
              <a:t>　加藤 弘絵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B1342-545E-4E4F-9CF5-925E954F797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48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13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542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1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6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3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9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5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5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5/29/24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68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1" r:id="rId10"/>
    <p:sldLayoutId id="214748371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331633" y="4295278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260" y="117035"/>
            <a:ext cx="7774810" cy="388740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351295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4016198" y="5733745"/>
            <a:ext cx="9531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latin typeface="Chamberi Super Display" panose="02040503080505020303" pitchFamily="18" charset="0"/>
              </a:rPr>
              <a:t>C124053A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　加藤</a:t>
            </a:r>
            <a:r>
              <a:rPr kumimoji="1" lang="en-US" altLang="ja-JP" sz="2800" b="1" dirty="0">
                <a:latin typeface="Chamberi Super Display" panose="02040503080505020303" pitchFamily="18" charset="0"/>
              </a:rPr>
              <a:t> </a:t>
            </a:r>
            <a:r>
              <a:rPr kumimoji="1" lang="ja-JP" altLang="en-US" sz="2800" b="1">
                <a:latin typeface="Chamberi Super Display" panose="02040503080505020303" pitchFamily="18" charset="0"/>
              </a:rPr>
              <a:t>弘絵</a:t>
            </a:r>
          </a:p>
        </p:txBody>
      </p:sp>
    </p:spTree>
    <p:extLst>
      <p:ext uri="{BB962C8B-B14F-4D97-AF65-F5344CB8AC3E}">
        <p14:creationId xmlns:p14="http://schemas.microsoft.com/office/powerpoint/2010/main" val="323214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503239" y="434942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117035"/>
            <a:ext cx="7627666" cy="381383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100739" y="182299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7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EB349-DBF6-7246-65BF-78B22F8FB82B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lang="ja-JP" altLang="en-US" sz="5400">
                <a:latin typeface="Chamberi Super Display" panose="02040503080505020303" pitchFamily="18" charset="0"/>
              </a:rPr>
              <a:t>現状</a:t>
            </a:r>
            <a:endParaRPr kumimoji="1" lang="ja-JP" altLang="en-US" sz="5400">
              <a:latin typeface="Chamberi Super Display" panose="02040503080505020303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6A8381B-D0D1-B052-17C7-FF184A41E29B}"/>
              </a:ext>
            </a:extLst>
          </p:cNvPr>
          <p:cNvSpPr txBox="1"/>
          <p:nvPr/>
        </p:nvSpPr>
        <p:spPr>
          <a:xfrm>
            <a:off x="495946" y="1425845"/>
            <a:ext cx="1070932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AutoNum type="arabicPeriod"/>
            </a:pPr>
            <a:r>
              <a:rPr kumimoji="1" lang="ja-JP" altLang="en-US" sz="6000" b="1">
                <a:latin typeface="Chamberi Super Display" panose="02040503080505020303" pitchFamily="18" charset="0"/>
              </a:rPr>
              <a:t>時間短っ！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r>
              <a:rPr kumimoji="1" lang="ja-JP" altLang="en-US" sz="6000" b="1">
                <a:latin typeface="Chamberi Super Display" panose="02040503080505020303" pitchFamily="18" charset="0"/>
              </a:rPr>
              <a:t>利用できる時間ない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endParaRPr kumimoji="1" lang="en-US" altLang="ja-JP" sz="6000" b="1" dirty="0">
              <a:latin typeface="Chamberi Super Display" panose="02040503080505020303" pitchFamily="18" charset="0"/>
            </a:endParaRPr>
          </a:p>
          <a:p>
            <a:pPr marL="1143000" indent="-1143000">
              <a:buAutoNum type="arabicPeriod" startAt="2"/>
            </a:pPr>
            <a:r>
              <a:rPr lang="ja-JP" altLang="en-US" sz="6000" b="1">
                <a:latin typeface="Chamberi Super Display" panose="02040503080505020303" pitchFamily="18" charset="0"/>
              </a:rPr>
              <a:t>バリエーション少なっ！</a:t>
            </a:r>
            <a:endParaRPr lang="en-US" altLang="ja-JP" sz="6000" b="1" dirty="0">
              <a:latin typeface="Chamberi Super Display" panose="02040503080505020303" pitchFamily="18" charset="0"/>
            </a:endParaRPr>
          </a:p>
          <a:p>
            <a:r>
              <a:rPr lang="ja-JP" altLang="en-US" sz="6000" b="1">
                <a:latin typeface="Chamberi Super Display" panose="02040503080505020303" pitchFamily="18" charset="0"/>
              </a:rPr>
              <a:t>　</a:t>
            </a:r>
            <a:endParaRPr kumimoji="1" lang="en-US" altLang="ja-JP" sz="6000" b="1" dirty="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9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642378" y="988328"/>
            <a:ext cx="11959525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indent="-1371600">
              <a:buAutoNum type="arabicPeriod"/>
            </a:pPr>
            <a:r>
              <a:rPr kumimoji="1" lang="ja-JP" altLang="en-US" sz="9600" b="1">
                <a:latin typeface="Chamberi Super Display" panose="02040503080505020303" pitchFamily="18" charset="0"/>
              </a:rPr>
              <a:t>集客数の確保</a:t>
            </a:r>
            <a:endParaRPr lang="en-US" altLang="ja-JP" sz="9600" b="1" dirty="0">
              <a:latin typeface="Chamberi Super Display" panose="02040503080505020303" pitchFamily="18" charset="0"/>
            </a:endParaRPr>
          </a:p>
          <a:p>
            <a:endParaRPr lang="en-US" altLang="ja-JP" sz="5400" b="1" dirty="0">
              <a:latin typeface="Chamberi Super Display" panose="02040503080505020303" pitchFamily="18" charset="0"/>
            </a:endParaRPr>
          </a:p>
          <a:p>
            <a:pPr marL="1371600" indent="-1371600">
              <a:buAutoNum type="arabicPeriod" startAt="2"/>
            </a:pPr>
            <a:r>
              <a:rPr lang="en-US" altLang="ja-JP" sz="11500" b="1" dirty="0">
                <a:latin typeface="Chamberi Super Display" panose="02040503080505020303" pitchFamily="18" charset="0"/>
              </a:rPr>
              <a:t>NEEDS</a:t>
            </a:r>
          </a:p>
          <a:p>
            <a:r>
              <a:rPr lang="ja-JP" altLang="en-US" sz="9600" b="1">
                <a:latin typeface="Chamberi Super Display" panose="02040503080505020303" pitchFamily="18" charset="0"/>
              </a:rPr>
              <a:t>　に応えられてない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21965" y="200409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351424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F73118-5293-8FA0-7CC0-7DF733423471}"/>
              </a:ext>
            </a:extLst>
          </p:cNvPr>
          <p:cNvSpPr txBox="1"/>
          <p:nvPr/>
        </p:nvSpPr>
        <p:spPr>
          <a:xfrm>
            <a:off x="232475" y="1618949"/>
            <a:ext cx="11801869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0" b="1" dirty="0">
                <a:latin typeface="Chamberi Super Display" panose="02040503080505020303" pitchFamily="18" charset="0"/>
              </a:rPr>
              <a:t>IN</a:t>
            </a:r>
            <a:r>
              <a:rPr lang="en-US" altLang="ja-JP" sz="18500" b="1" dirty="0">
                <a:latin typeface="Chamberi Super Display" panose="02040503080505020303" pitchFamily="18" charset="0"/>
              </a:rPr>
              <a:t>-</a:t>
            </a:r>
            <a:r>
              <a:rPr lang="en-US" altLang="ja-JP" sz="11500" b="1" dirty="0" err="1">
                <a:latin typeface="Chamberi Super Display" panose="02040503080505020303" pitchFamily="18" charset="0"/>
              </a:rPr>
              <a:t>convinient</a:t>
            </a:r>
            <a:r>
              <a:rPr lang="ja-JP" altLang="en-US" sz="9600" b="1">
                <a:latin typeface="Chamberi Super Display" panose="02040503080505020303" pitchFamily="18" charset="0"/>
              </a:rPr>
              <a:t>な店　　　</a:t>
            </a:r>
            <a:endParaRPr kumimoji="1" lang="ja-JP" altLang="en-US" sz="9600" b="1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DB9E2D-6AEE-9C2B-6204-19F48701D0EF}"/>
              </a:ext>
            </a:extLst>
          </p:cNvPr>
          <p:cNvSpPr txBox="1"/>
          <p:nvPr/>
        </p:nvSpPr>
        <p:spPr>
          <a:xfrm>
            <a:off x="232475" y="263471"/>
            <a:ext cx="410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課題</a:t>
            </a:r>
          </a:p>
        </p:txBody>
      </p:sp>
    </p:spTree>
    <p:extLst>
      <p:ext uri="{BB962C8B-B14F-4D97-AF65-F5344CB8AC3E}">
        <p14:creationId xmlns:p14="http://schemas.microsoft.com/office/powerpoint/2010/main" val="1573047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A4CF63-C960-127D-43EA-923E8F1E6FE8}"/>
              </a:ext>
            </a:extLst>
          </p:cNvPr>
          <p:cNvSpPr txBox="1"/>
          <p:nvPr/>
        </p:nvSpPr>
        <p:spPr>
          <a:xfrm>
            <a:off x="0" y="0"/>
            <a:ext cx="9531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Chamberi Super Display" panose="02040503080505020303" pitchFamily="18" charset="0"/>
              </a:rPr>
              <a:t>◯</a:t>
            </a:r>
            <a:r>
              <a:rPr lang="ja-JP" altLang="en-US" sz="40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4000">
              <a:latin typeface="Chamberi Super Display" panose="0204050308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CC06005-0DCB-C5E8-820D-3B4A57547C25}"/>
              </a:ext>
            </a:extLst>
          </p:cNvPr>
          <p:cNvSpPr txBox="1"/>
          <p:nvPr/>
        </p:nvSpPr>
        <p:spPr>
          <a:xfrm>
            <a:off x="-1" y="467310"/>
            <a:ext cx="11309131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 u="sng" dirty="0">
                <a:solidFill>
                  <a:schemeClr val="accent4"/>
                </a:solidFill>
              </a:rPr>
              <a:t>UNI</a:t>
            </a:r>
            <a:r>
              <a:rPr kumimoji="1" lang="en-US" altLang="ja-JP" sz="11500" b="1" dirty="0">
                <a:solidFill>
                  <a:schemeClr val="accent4"/>
                </a:solidFill>
              </a:rPr>
              <a:t>VERSAL</a:t>
            </a:r>
            <a:r>
              <a:rPr kumimoji="1" lang="en-US" altLang="ja-JP" sz="11500" b="1" dirty="0"/>
              <a:t>  </a:t>
            </a:r>
            <a:r>
              <a:rPr kumimoji="1" lang="en-US" altLang="ja-JP" sz="8800" b="1" dirty="0"/>
              <a:t>&amp;</a:t>
            </a:r>
            <a:endParaRPr kumimoji="1" lang="en-US" altLang="ja-JP" sz="11500" b="1" dirty="0"/>
          </a:p>
          <a:p>
            <a:r>
              <a:rPr lang="en-US" altLang="ja-JP" sz="11500" b="1" u="sng" dirty="0">
                <a:solidFill>
                  <a:srgbClr val="92D050"/>
                </a:solidFill>
              </a:rPr>
              <a:t>UNI</a:t>
            </a:r>
            <a:r>
              <a:rPr lang="en-US" altLang="ja-JP" sz="11500" b="1" dirty="0">
                <a:solidFill>
                  <a:srgbClr val="92D050"/>
                </a:solidFill>
              </a:rPr>
              <a:t>QUE</a:t>
            </a:r>
          </a:p>
          <a:p>
            <a:r>
              <a:rPr kumimoji="1" lang="ja-JP" altLang="en-US" sz="8000" b="1" u="sng">
                <a:solidFill>
                  <a:srgbClr val="00B050"/>
                </a:solidFill>
              </a:rPr>
              <a:t>コン</a:t>
            </a:r>
            <a:r>
              <a:rPr kumimoji="1" lang="ja-JP" altLang="en-US" sz="8000" b="1">
                <a:solidFill>
                  <a:srgbClr val="00B050"/>
                </a:solidFill>
              </a:rPr>
              <a:t>ビニエンス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(</a:t>
            </a:r>
            <a:r>
              <a:rPr kumimoji="1" lang="ja-JP" altLang="en-US" sz="8000" b="1">
                <a:solidFill>
                  <a:srgbClr val="00B050"/>
                </a:solidFill>
              </a:rPr>
              <a:t>便</a:t>
            </a:r>
            <a:r>
              <a:rPr kumimoji="1" lang="ja-JP" altLang="en-US" sz="8000" b="1" u="sng">
                <a:solidFill>
                  <a:srgbClr val="00B050"/>
                </a:solidFill>
              </a:rPr>
              <a:t>利</a:t>
            </a:r>
            <a:r>
              <a:rPr kumimoji="1" lang="en-US" altLang="ja-JP" sz="8000" b="1" dirty="0">
                <a:solidFill>
                  <a:srgbClr val="00B050"/>
                </a:solidFill>
              </a:rPr>
              <a:t>)</a:t>
            </a:r>
          </a:p>
          <a:p>
            <a:r>
              <a:rPr kumimoji="1" lang="en-US" altLang="ja-JP" sz="11500" b="1" u="sng" dirty="0"/>
              <a:t>V</a:t>
            </a:r>
            <a:r>
              <a:rPr lang="en-US" altLang="ja-JP" sz="11500" b="1" u="sng" dirty="0"/>
              <a:t>ENDER  </a:t>
            </a:r>
            <a:r>
              <a:rPr kumimoji="1" lang="en-US" altLang="ja-JP" sz="11500" b="1" u="sng" dirty="0"/>
              <a:t>24H</a:t>
            </a:r>
            <a:endParaRPr lang="en-US" altLang="ja-JP" sz="11500" b="1" u="sng" dirty="0"/>
          </a:p>
        </p:txBody>
      </p:sp>
    </p:spTree>
    <p:extLst>
      <p:ext uri="{BB962C8B-B14F-4D97-AF65-F5344CB8AC3E}">
        <p14:creationId xmlns:p14="http://schemas.microsoft.com/office/powerpoint/2010/main" val="875059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56395B14-AD06-6511-A02D-4F836D000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95" y="3026782"/>
            <a:ext cx="2381250" cy="3175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7D869A-3BAE-703D-798F-07DB9198FAFD}"/>
              </a:ext>
            </a:extLst>
          </p:cNvPr>
          <p:cNvSpPr txBox="1"/>
          <p:nvPr/>
        </p:nvSpPr>
        <p:spPr>
          <a:xfrm>
            <a:off x="3177418" y="4614281"/>
            <a:ext cx="104613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/>
              <a:t>〜HEY! B.R.B (Be Right Back!)〜</a:t>
            </a:r>
            <a:endParaRPr kumimoji="1" lang="ja-JP" altLang="en-US" sz="440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9643DE-48A5-B427-F460-B7B2D3C36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654" y="38722"/>
            <a:ext cx="7155051" cy="357752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9A4087-8829-9C49-93E7-63234260D1CC}"/>
              </a:ext>
            </a:extLst>
          </p:cNvPr>
          <p:cNvSpPr txBox="1"/>
          <p:nvPr/>
        </p:nvSpPr>
        <p:spPr>
          <a:xfrm>
            <a:off x="232474" y="412447"/>
            <a:ext cx="119905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800" b="1" dirty="0"/>
              <a:t>UNI</a:t>
            </a:r>
            <a:r>
              <a:rPr kumimoji="1" lang="ja-JP" altLang="en-US" sz="14400" b="1"/>
              <a:t>コン</a:t>
            </a:r>
            <a:r>
              <a:rPr kumimoji="1" lang="en-US" altLang="ja-JP" sz="13800" b="1" dirty="0"/>
              <a:t> </a:t>
            </a:r>
          </a:p>
          <a:p>
            <a:r>
              <a:rPr lang="ja-JP" altLang="en-US" sz="13800" b="1"/>
              <a:t>　　</a:t>
            </a:r>
            <a:r>
              <a:rPr kumimoji="1" lang="en-US" altLang="ja-JP" sz="13800" b="1" dirty="0" err="1"/>
              <a:t>ven</a:t>
            </a:r>
            <a:r>
              <a:rPr kumimoji="1" lang="ja-JP" altLang="en-US" sz="13800" b="1"/>
              <a:t>利</a:t>
            </a:r>
            <a:r>
              <a:rPr kumimoji="1" lang="en-US" altLang="ja-JP" sz="13800" b="1" dirty="0"/>
              <a:t>der</a:t>
            </a:r>
            <a:endParaRPr lang="en-US" altLang="ja-JP" sz="13800" b="1" dirty="0">
              <a:solidFill>
                <a:schemeClr val="bg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D6D607-FA95-BBF3-D91B-F453A447F16B}"/>
              </a:ext>
            </a:extLst>
          </p:cNvPr>
          <p:cNvSpPr txBox="1"/>
          <p:nvPr/>
        </p:nvSpPr>
        <p:spPr>
          <a:xfrm>
            <a:off x="232474" y="257875"/>
            <a:ext cx="5359029" cy="590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Chamberi Super Display" panose="02040503080505020303" pitchFamily="18" charset="0"/>
              </a:rPr>
              <a:t>◯</a:t>
            </a:r>
            <a:r>
              <a:rPr lang="ja-JP" altLang="en-US" sz="3200">
                <a:latin typeface="Chamberi Super Display" panose="02040503080505020303" pitchFamily="18" charset="0"/>
              </a:rPr>
              <a:t>コンセプトとプロダクト</a:t>
            </a:r>
            <a:endParaRPr kumimoji="1" lang="ja-JP" altLang="en-US" sz="3200">
              <a:latin typeface="Chamberi Super Display" panose="02040503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52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9C46011D-A74D-88CE-79F3-ABA334F7C398}"/>
              </a:ext>
            </a:extLst>
          </p:cNvPr>
          <p:cNvSpPr/>
          <p:nvPr/>
        </p:nvSpPr>
        <p:spPr>
          <a:xfrm>
            <a:off x="387459" y="197603"/>
            <a:ext cx="6296831" cy="646279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57D6F42-DD03-70D8-13FE-E524E87314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8548" y="1589819"/>
            <a:ext cx="2971800" cy="5080000"/>
          </a:xfrm>
          <a:prstGeom prst="rect">
            <a:avLst/>
          </a:prstGeom>
        </p:spPr>
      </p:pic>
      <p:sp>
        <p:nvSpPr>
          <p:cNvPr id="7" name="円形吹き出し 6">
            <a:extLst>
              <a:ext uri="{FF2B5EF4-FFF2-40B4-BE49-F238E27FC236}">
                <a16:creationId xmlns:a16="http://schemas.microsoft.com/office/drawing/2014/main" id="{A2C3E78B-4328-753B-0E64-B03B9EAA1E0D}"/>
              </a:ext>
            </a:extLst>
          </p:cNvPr>
          <p:cNvSpPr/>
          <p:nvPr/>
        </p:nvSpPr>
        <p:spPr>
          <a:xfrm>
            <a:off x="9314979" y="197603"/>
            <a:ext cx="2670875" cy="1694838"/>
          </a:xfrm>
          <a:prstGeom prst="wedgeEllipseCallout">
            <a:avLst/>
          </a:prstGeom>
          <a:solidFill>
            <a:schemeClr val="bg1"/>
          </a:solidFill>
          <a:ln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0805A1-8A3F-3DE5-21BE-FBBC4A1ADC55}"/>
              </a:ext>
            </a:extLst>
          </p:cNvPr>
          <p:cNvSpPr txBox="1"/>
          <p:nvPr/>
        </p:nvSpPr>
        <p:spPr>
          <a:xfrm>
            <a:off x="9913619" y="373880"/>
            <a:ext cx="38900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Hey, BRB</a:t>
            </a:r>
            <a:r>
              <a:rPr kumimoji="1" lang="ja-JP" altLang="en-US" sz="2800" b="1"/>
              <a:t>。</a:t>
            </a:r>
            <a:endParaRPr lang="en-US" altLang="ja-JP" sz="2800" b="1" dirty="0"/>
          </a:p>
          <a:p>
            <a:endParaRPr lang="en-US" altLang="ja-JP" sz="2400" b="1" dirty="0"/>
          </a:p>
          <a:p>
            <a:r>
              <a:rPr lang="ja-JP" altLang="en-US" sz="2800" b="1"/>
              <a:t>カレー！</a:t>
            </a:r>
            <a:endParaRPr lang="en-US" altLang="ja-JP" sz="2800" b="1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71DACF8E-1757-9682-73BA-64C977B7B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12" y="197603"/>
            <a:ext cx="6193372" cy="3096686"/>
          </a:xfrm>
          <a:prstGeom prst="rect">
            <a:avLst/>
          </a:prstGeom>
        </p:spPr>
      </p:pic>
      <p:sp>
        <p:nvSpPr>
          <p:cNvPr id="17" name="円/楕円 16">
            <a:extLst>
              <a:ext uri="{FF2B5EF4-FFF2-40B4-BE49-F238E27FC236}">
                <a16:creationId xmlns:a16="http://schemas.microsoft.com/office/drawing/2014/main" id="{163886E6-224F-20DF-9A27-82CC85EB794F}"/>
              </a:ext>
            </a:extLst>
          </p:cNvPr>
          <p:cNvSpPr/>
          <p:nvPr/>
        </p:nvSpPr>
        <p:spPr>
          <a:xfrm>
            <a:off x="4489558" y="541960"/>
            <a:ext cx="1263757" cy="1286359"/>
          </a:xfrm>
          <a:prstGeom prst="ellipse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DE217FBB-2E4D-2F88-81FE-4E6758CE1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32165" y="3282746"/>
            <a:ext cx="6193372" cy="3096686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63D0671-49E5-F006-124A-49E51C8FC7D4}"/>
              </a:ext>
            </a:extLst>
          </p:cNvPr>
          <p:cNvSpPr txBox="1"/>
          <p:nvPr/>
        </p:nvSpPr>
        <p:spPr>
          <a:xfrm>
            <a:off x="826032" y="399393"/>
            <a:ext cx="2905140" cy="595866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D818047-0D47-5647-2C86-B7FBD44AD1DC}"/>
              </a:ext>
            </a:extLst>
          </p:cNvPr>
          <p:cNvSpPr txBox="1"/>
          <p:nvPr/>
        </p:nvSpPr>
        <p:spPr>
          <a:xfrm>
            <a:off x="4679676" y="4632497"/>
            <a:ext cx="1680274" cy="1657459"/>
          </a:xfrm>
          <a:prstGeom prst="rect">
            <a:avLst/>
          </a:prstGeom>
          <a:solidFill>
            <a:schemeClr val="tx1"/>
          </a:solidFill>
          <a:ln w="762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263F15F1-FB7B-0463-7B60-78E6A06F315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3517" y="5057826"/>
            <a:ext cx="1821793" cy="136634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DB02F12-56F1-C504-3CD3-0DEB991B6D3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6152" y="467411"/>
            <a:ext cx="1182177" cy="118217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1BE66B5-2DB8-0C40-B2E6-F65CE703055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43023"/>
            <a:ext cx="1422400" cy="14224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0F54A46-B2AA-959F-B5A8-AAD1EB05B7C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48" y="1633309"/>
            <a:ext cx="1422401" cy="142240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9FE08A9-42DF-7F2A-03A6-9A7575BF53D4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3433" y="1883019"/>
            <a:ext cx="1202344" cy="904088"/>
          </a:xfrm>
          <a:prstGeom prst="rect">
            <a:avLst/>
          </a:prstGeom>
        </p:spPr>
      </p:pic>
      <p:sp>
        <p:nvSpPr>
          <p:cNvPr id="27" name="円形吹き出し 26">
            <a:extLst>
              <a:ext uri="{FF2B5EF4-FFF2-40B4-BE49-F238E27FC236}">
                <a16:creationId xmlns:a16="http://schemas.microsoft.com/office/drawing/2014/main" id="{E0CEFA6E-23AC-AAAF-A017-329A087FA879}"/>
              </a:ext>
            </a:extLst>
          </p:cNvPr>
          <p:cNvSpPr/>
          <p:nvPr/>
        </p:nvSpPr>
        <p:spPr>
          <a:xfrm rot="10800000">
            <a:off x="6107238" y="742400"/>
            <a:ext cx="2670875" cy="1694838"/>
          </a:xfrm>
          <a:prstGeom prst="wedgeEllipseCallout">
            <a:avLst>
              <a:gd name="adj1" fmla="val 65741"/>
              <a:gd name="adj2" fmla="val 27772"/>
            </a:avLst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2151579-C7CF-6682-DA1C-668C11C0756B}"/>
              </a:ext>
            </a:extLst>
          </p:cNvPr>
          <p:cNvSpPr txBox="1"/>
          <p:nvPr/>
        </p:nvSpPr>
        <p:spPr>
          <a:xfrm>
            <a:off x="6303712" y="1035600"/>
            <a:ext cx="24028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/>
              <a:t>OK!</a:t>
            </a:r>
            <a:endParaRPr kumimoji="1" lang="en-US" altLang="ja-JP" sz="3200" b="1" dirty="0"/>
          </a:p>
          <a:p>
            <a:r>
              <a:rPr lang="ja-JP" altLang="en-US" sz="3200" b="1"/>
              <a:t>カレーです。</a:t>
            </a:r>
            <a:endParaRPr kumimoji="1" lang="ja-JP" altLang="en-US" sz="3200" b="1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3D7BAE7-5BB5-D531-853D-5169B84A375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9889" y="267970"/>
            <a:ext cx="1814513" cy="181451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82F1055-893D-06BD-0402-4C33792D99D5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449" y="2808560"/>
            <a:ext cx="1422400" cy="14224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E0FD495-EE3A-801B-D4AE-46069233BDF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1197" y="2953466"/>
            <a:ext cx="1422400" cy="106955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1CE49BF-1FEB-CCB7-3FF5-81E6EAC6B06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0835" y="4274590"/>
            <a:ext cx="1414953" cy="100004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74E2903-1526-E0C7-6131-3579088B94D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92658" y="4263598"/>
            <a:ext cx="1440188" cy="105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32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599090" y="891954"/>
            <a:ext cx="11445766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/>
              <a:t>人に</a:t>
            </a:r>
            <a:r>
              <a:rPr kumimoji="1" lang="en-US" altLang="ja-JP" sz="4000" b="1" dirty="0">
                <a:solidFill>
                  <a:srgbClr val="00B050"/>
                </a:solidFill>
              </a:rPr>
              <a:t>UNIVERSAL</a:t>
            </a:r>
            <a:r>
              <a:rPr kumimoji="1" lang="ja-JP" altLang="en-US" sz="3600"/>
              <a:t>＆</a:t>
            </a:r>
            <a:r>
              <a:rPr kumimoji="1" lang="en-US" altLang="ja-JP" sz="3600" dirty="0"/>
              <a:t> </a:t>
            </a:r>
            <a:r>
              <a:rPr lang="en-US" altLang="ja-JP" sz="3600" dirty="0"/>
              <a:t> </a:t>
            </a:r>
            <a:r>
              <a:rPr lang="ja-JP" altLang="en-US" sz="3600"/>
              <a:t>　</a:t>
            </a:r>
            <a:r>
              <a:rPr kumimoji="1" lang="en-US" altLang="ja-JP" sz="3600" dirty="0"/>
              <a:t>→ ◯</a:t>
            </a:r>
            <a:r>
              <a:rPr kumimoji="1" lang="ja-JP" altLang="en-US" sz="3600"/>
              <a:t>誰でも利用可能</a:t>
            </a:r>
            <a:endParaRPr kumimoji="1" lang="en-US" altLang="ja-JP" sz="3600" dirty="0"/>
          </a:p>
          <a:p>
            <a:r>
              <a:rPr lang="ja-JP" altLang="en-US" sz="3600"/>
              <a:t>　　　　　　</a:t>
            </a:r>
            <a:r>
              <a:rPr lang="ja-JP" altLang="en-US" sz="4000" b="1">
                <a:solidFill>
                  <a:srgbClr val="00B050"/>
                </a:solidFill>
              </a:rPr>
              <a:t>便利</a:t>
            </a:r>
            <a:r>
              <a:rPr lang="ja-JP" altLang="en-US" sz="3600"/>
              <a:t>を　　</a:t>
            </a:r>
            <a:r>
              <a:rPr lang="en-US" altLang="ja-JP" sz="3600" dirty="0"/>
              <a:t>   ◯</a:t>
            </a:r>
            <a:r>
              <a:rPr lang="ja-JP" altLang="en-US" sz="3600"/>
              <a:t>食品から雑貨まである</a:t>
            </a:r>
            <a:endParaRPr lang="en-US" altLang="ja-JP" sz="3600" dirty="0"/>
          </a:p>
          <a:p>
            <a:endParaRPr lang="en-US" altLang="ja-JP" sz="1600" dirty="0"/>
          </a:p>
          <a:p>
            <a:r>
              <a:rPr lang="ja-JP" altLang="en-US" sz="3600"/>
              <a:t>環境に</a:t>
            </a:r>
            <a:endParaRPr lang="en-US" altLang="ja-JP" sz="3600" dirty="0"/>
          </a:p>
          <a:p>
            <a:r>
              <a:rPr lang="ja-JP" altLang="en-US" sz="3600"/>
              <a:t>　</a:t>
            </a:r>
            <a:r>
              <a:rPr lang="en-US" altLang="ja-JP" sz="4000" b="1" dirty="0">
                <a:solidFill>
                  <a:srgbClr val="00B050"/>
                </a:solidFill>
              </a:rPr>
              <a:t>UNIVERSAL</a:t>
            </a:r>
            <a:r>
              <a:rPr lang="ja-JP" altLang="en-US" sz="3600"/>
              <a:t>を</a:t>
            </a:r>
            <a:r>
              <a:rPr lang="en-US" altLang="ja-JP" sz="3600" dirty="0"/>
              <a:t>→  ◯</a:t>
            </a:r>
            <a:r>
              <a:rPr lang="ja-JP" altLang="en-US" sz="3600"/>
              <a:t>必ずワンプレート形式で提供</a:t>
            </a:r>
            <a:endParaRPr lang="en-US" altLang="ja-JP" sz="3600" dirty="0"/>
          </a:p>
          <a:p>
            <a:r>
              <a:rPr lang="ja-JP" altLang="en-US" sz="3600"/>
              <a:t>　　　　　　</a:t>
            </a:r>
            <a:r>
              <a:rPr lang="en-US" altLang="ja-JP" sz="3600" dirty="0"/>
              <a:t>  </a:t>
            </a:r>
            <a:r>
              <a:rPr lang="ja-JP" altLang="en-US" sz="3600"/>
              <a:t>　</a:t>
            </a:r>
            <a:r>
              <a:rPr lang="en-US" altLang="ja-JP" sz="3600" dirty="0"/>
              <a:t>      </a:t>
            </a:r>
            <a:r>
              <a:rPr lang="ja-JP" altLang="en-US" sz="3600"/>
              <a:t>　</a:t>
            </a:r>
            <a:r>
              <a:rPr lang="en-US" altLang="ja-JP" sz="3600" dirty="0"/>
              <a:t>◯</a:t>
            </a:r>
            <a:r>
              <a:rPr lang="ja-JP" altLang="en-US" sz="3600"/>
              <a:t>全て日持ちの良い冷凍食品</a:t>
            </a:r>
            <a:endParaRPr lang="en-US" altLang="ja-JP" sz="3600" dirty="0"/>
          </a:p>
          <a:p>
            <a:r>
              <a:rPr kumimoji="1" lang="ja-JP" altLang="en-US" sz="3600"/>
              <a:t>　　　　　　　　　　</a:t>
            </a:r>
            <a:r>
              <a:rPr kumimoji="1" lang="en-US" altLang="ja-JP" sz="3600" dirty="0"/>
              <a:t>◯</a:t>
            </a:r>
            <a:r>
              <a:rPr kumimoji="1" lang="ja-JP" altLang="en-US" sz="3600"/>
              <a:t>お皿はすべて磁器</a:t>
            </a:r>
            <a:r>
              <a:rPr lang="ja-JP" altLang="en-US" sz="3600"/>
              <a:t>に</a:t>
            </a:r>
            <a:endParaRPr lang="en-US" altLang="ja-JP" sz="3600" dirty="0"/>
          </a:p>
          <a:p>
            <a:endParaRPr kumimoji="1" lang="en-US" altLang="ja-JP" sz="3200" dirty="0"/>
          </a:p>
          <a:p>
            <a:r>
              <a:rPr lang="en-US" altLang="ja-JP" sz="4000" b="1" dirty="0">
                <a:solidFill>
                  <a:srgbClr val="00B050"/>
                </a:solidFill>
              </a:rPr>
              <a:t>UNIQUE</a:t>
            </a:r>
            <a:r>
              <a:rPr lang="ja-JP" altLang="en-US" sz="3600"/>
              <a:t>に</a:t>
            </a:r>
            <a:r>
              <a:rPr lang="en-US" altLang="ja-JP" sz="3600" dirty="0"/>
              <a:t>→</a:t>
            </a:r>
            <a:r>
              <a:rPr lang="ja-JP" altLang="en-US" sz="3600"/>
              <a:t>      </a:t>
            </a:r>
            <a:r>
              <a:rPr lang="en-US" altLang="ja-JP" sz="3600" dirty="0"/>
              <a:t>◯</a:t>
            </a:r>
            <a:r>
              <a:rPr lang="ja-JP" altLang="en-US" sz="3600"/>
              <a:t>毎月変わる地元企業の商品</a:t>
            </a:r>
            <a:endParaRPr lang="en-US" altLang="ja-JP" sz="3600" dirty="0"/>
          </a:p>
          <a:p>
            <a:r>
              <a:rPr kumimoji="1" lang="ja-JP" altLang="en-US" sz="3600"/>
              <a:t>　　　　　　</a:t>
            </a:r>
            <a:r>
              <a:rPr kumimoji="1" lang="en-US" altLang="ja-JP" sz="3600" dirty="0"/>
              <a:t>  </a:t>
            </a:r>
            <a:r>
              <a:rPr lang="en-US" altLang="ja-JP" sz="3600" dirty="0"/>
              <a:t>◯</a:t>
            </a:r>
            <a:r>
              <a:rPr lang="ja-JP" altLang="en-US" sz="3600"/>
              <a:t>本校学生がデザインした皿使用</a:t>
            </a:r>
            <a:r>
              <a:rPr lang="ja-JP" altLang="en-US" sz="3600" b="1"/>
              <a:t>　　　　　　　</a:t>
            </a:r>
            <a:endParaRPr lang="en-US" altLang="ja-JP" sz="3600" b="1" dirty="0"/>
          </a:p>
          <a:p>
            <a:r>
              <a:rPr lang="ja-JP" altLang="en-US" sz="3600" b="1"/>
              <a:t>　　　　　　　⇨ 地元企業や大学の宣伝（社会貢献）</a:t>
            </a:r>
            <a:endParaRPr lang="en-US" altLang="ja-JP" sz="3600" b="1" dirty="0"/>
          </a:p>
          <a:p>
            <a:endParaRPr kumimoji="1" lang="en-US" altLang="ja-JP" sz="3600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99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275083-9C44-6E3D-9AAF-4EDE0A8360C4}"/>
              </a:ext>
            </a:extLst>
          </p:cNvPr>
          <p:cNvSpPr txBox="1"/>
          <p:nvPr/>
        </p:nvSpPr>
        <p:spPr>
          <a:xfrm>
            <a:off x="0" y="123986"/>
            <a:ext cx="953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latin typeface="Chamberi Super Display" panose="02040503080505020303" pitchFamily="18" charset="0"/>
              </a:rPr>
              <a:t>◯</a:t>
            </a:r>
            <a:r>
              <a:rPr kumimoji="1" lang="ja-JP" altLang="en-US" sz="5400">
                <a:latin typeface="Chamberi Super Display" panose="02040503080505020303" pitchFamily="18" charset="0"/>
              </a:rPr>
              <a:t>期待される効果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6BA8F8-D2ED-9F2E-2F07-D639EB15E9C4}"/>
              </a:ext>
            </a:extLst>
          </p:cNvPr>
          <p:cNvSpPr txBox="1"/>
          <p:nvPr/>
        </p:nvSpPr>
        <p:spPr>
          <a:xfrm>
            <a:off x="376413" y="991067"/>
            <a:ext cx="1061633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/>
              <a:t>公益大生</a:t>
            </a:r>
            <a:r>
              <a:rPr kumimoji="1" lang="ja-JP" altLang="en-US" sz="2800"/>
              <a:t>の“便利”が</a:t>
            </a:r>
            <a:r>
              <a:rPr lang="ja-JP" altLang="en-US" sz="4000" b="1" u="sng"/>
              <a:t>たくさん</a:t>
            </a:r>
            <a:r>
              <a:rPr lang="ja-JP" altLang="en-US" sz="2800"/>
              <a:t>の人々の“便利”へ</a:t>
            </a:r>
            <a:endParaRPr lang="en-US" altLang="ja-JP" sz="2800" dirty="0"/>
          </a:p>
          <a:p>
            <a:endParaRPr kumimoji="1" lang="en-US" altLang="ja-JP" sz="2800" dirty="0"/>
          </a:p>
          <a:p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3DEDEB47-2B51-F42F-BD8F-FB60FF6890A5}"/>
              </a:ext>
            </a:extLst>
          </p:cNvPr>
          <p:cNvSpPr/>
          <p:nvPr/>
        </p:nvSpPr>
        <p:spPr>
          <a:xfrm rot="10800000">
            <a:off x="4277710" y="1964191"/>
            <a:ext cx="5657326" cy="2006854"/>
          </a:xfrm>
          <a:prstGeom prst="wedgeRoundRectCallout">
            <a:avLst>
              <a:gd name="adj1" fmla="val 29830"/>
              <a:gd name="adj2" fmla="val 68589"/>
              <a:gd name="adj3" fmla="val 16667"/>
            </a:avLst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039B45-7407-5728-26F3-EA27411A4353}"/>
              </a:ext>
            </a:extLst>
          </p:cNvPr>
          <p:cNvSpPr txBox="1"/>
          <p:nvPr/>
        </p:nvSpPr>
        <p:spPr>
          <a:xfrm>
            <a:off x="4336897" y="2155163"/>
            <a:ext cx="5538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/>
              <a:t>・一人暮らしの高齢者、働く世代・世帯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・酒田</a:t>
            </a:r>
            <a:r>
              <a:rPr kumimoji="1" lang="ja-JP" altLang="en-US" sz="2000"/>
              <a:t>の味を知りたい観光客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/>
              <a:t>⇒ </a:t>
            </a:r>
            <a:r>
              <a:rPr lang="ja-JP" altLang="en-US" sz="3200" b="1">
                <a:solidFill>
                  <a:srgbClr val="FF0000"/>
                </a:solidFill>
              </a:rPr>
              <a:t>客層</a:t>
            </a:r>
            <a:r>
              <a:rPr lang="ja-JP" altLang="en-US" sz="2000"/>
              <a:t>と</a:t>
            </a:r>
            <a:r>
              <a:rPr lang="ja-JP" altLang="en-US" sz="3200" b="1">
                <a:solidFill>
                  <a:srgbClr val="FF0000"/>
                </a:solidFill>
              </a:rPr>
              <a:t>集客数</a:t>
            </a:r>
            <a:r>
              <a:rPr lang="ja-JP" altLang="en-US" sz="2000"/>
              <a:t>を広げるきっかけに</a:t>
            </a:r>
            <a:endParaRPr lang="en-US" altLang="ja-JP" sz="2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D35248-8952-818F-9916-39F18B8D0100}"/>
              </a:ext>
            </a:extLst>
          </p:cNvPr>
          <p:cNvSpPr txBox="1"/>
          <p:nvPr/>
        </p:nvSpPr>
        <p:spPr>
          <a:xfrm>
            <a:off x="65066" y="4097782"/>
            <a:ext cx="120618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/>
              <a:t>⇨ 公益大をより開かれた場所へ</a:t>
            </a:r>
            <a:r>
              <a:rPr lang="en-US" altLang="ja-JP" sz="3200" dirty="0"/>
              <a:t>  </a:t>
            </a:r>
            <a:r>
              <a:rPr kumimoji="1" lang="ja-JP" altLang="en-US" sz="3200"/>
              <a:t>⇨</a:t>
            </a:r>
            <a:r>
              <a:rPr kumimoji="1" lang="en-US" altLang="ja-JP" sz="3200" dirty="0"/>
              <a:t> </a:t>
            </a:r>
            <a:r>
              <a:rPr kumimoji="1" lang="ja-JP" altLang="en-US" sz="3200"/>
              <a:t>公益大と</a:t>
            </a:r>
            <a:r>
              <a:rPr kumimoji="1" lang="ja-JP" altLang="en-US" sz="3200" b="1">
                <a:solidFill>
                  <a:srgbClr val="FF0000"/>
                </a:solidFill>
              </a:rPr>
              <a:t>地域が密接に繋がる</a:t>
            </a:r>
            <a:endParaRPr kumimoji="1" lang="en-US" altLang="ja-JP" sz="3200" b="1" dirty="0">
              <a:solidFill>
                <a:srgbClr val="FF0000"/>
              </a:solidFill>
            </a:endParaRPr>
          </a:p>
          <a:p>
            <a:endParaRPr lang="en-US" altLang="ja-JP" sz="1050" dirty="0"/>
          </a:p>
          <a:p>
            <a:pPr algn="ctr"/>
            <a:r>
              <a:rPr kumimoji="1" lang="ja-JP" altLang="en-US" sz="3200"/>
              <a:t>⇨ 公益大の</a:t>
            </a:r>
            <a:r>
              <a:rPr kumimoji="1" lang="ja-JP" altLang="en-US" sz="4000" b="1">
                <a:solidFill>
                  <a:srgbClr val="FF0000"/>
                </a:solidFill>
              </a:rPr>
              <a:t>知名度</a:t>
            </a:r>
            <a:r>
              <a:rPr kumimoji="1" lang="en-US" altLang="ja-JP" sz="4000" b="1" dirty="0">
                <a:solidFill>
                  <a:srgbClr val="FF0000"/>
                </a:solidFill>
              </a:rPr>
              <a:t>UP</a:t>
            </a:r>
            <a:r>
              <a:rPr kumimoji="1" lang="ja-JP" altLang="en-US" sz="4000" b="1">
                <a:solidFill>
                  <a:srgbClr val="FF0000"/>
                </a:solidFill>
              </a:rPr>
              <a:t>へ！</a:t>
            </a:r>
            <a:endParaRPr kumimoji="1" lang="ja-JP" altLang="en-US" sz="3200" b="1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1D00F21-B285-5CDF-8DD7-88ADD73CCBCA}"/>
              </a:ext>
            </a:extLst>
          </p:cNvPr>
          <p:cNvSpPr txBox="1"/>
          <p:nvPr/>
        </p:nvSpPr>
        <p:spPr>
          <a:xfrm>
            <a:off x="2963916" y="5609514"/>
            <a:ext cx="6800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/>
              <a:t>真の</a:t>
            </a:r>
            <a:r>
              <a:rPr lang="ja-JP" altLang="en-US" sz="8000" b="1" u="sng">
                <a:solidFill>
                  <a:srgbClr val="00B050"/>
                </a:solidFill>
              </a:rPr>
              <a:t>公益</a:t>
            </a:r>
            <a:r>
              <a:rPr lang="ja-JP" altLang="en-US" sz="6600"/>
              <a:t>を実現</a:t>
            </a:r>
            <a:endParaRPr kumimoji="1" lang="ja-JP" altLang="en-US" sz="6600"/>
          </a:p>
        </p:txBody>
      </p:sp>
    </p:spTree>
    <p:extLst>
      <p:ext uri="{BB962C8B-B14F-4D97-AF65-F5344CB8AC3E}">
        <p14:creationId xmlns:p14="http://schemas.microsoft.com/office/powerpoint/2010/main" val="757809254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LightSeedLeftStep">
      <a:dk1>
        <a:srgbClr val="000000"/>
      </a:dk1>
      <a:lt1>
        <a:srgbClr val="FFFFFF"/>
      </a:lt1>
      <a:dk2>
        <a:srgbClr val="3E2441"/>
      </a:dk2>
      <a:lt2>
        <a:srgbClr val="E8E6E2"/>
      </a:lt2>
      <a:accent1>
        <a:srgbClr val="96A3C6"/>
      </a:accent1>
      <a:accent2>
        <a:srgbClr val="7FA7BA"/>
      </a:accent2>
      <a:accent3>
        <a:srgbClr val="82ACA8"/>
      </a:accent3>
      <a:accent4>
        <a:srgbClr val="77AE92"/>
      </a:accent4>
      <a:accent5>
        <a:srgbClr val="81AC84"/>
      </a:accent5>
      <a:accent6>
        <a:srgbClr val="8AAE77"/>
      </a:accent6>
      <a:hlink>
        <a:srgbClr val="908157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278</Words>
  <Application>Microsoft Macintosh PowerPoint</Application>
  <PresentationFormat>ワイド画面</PresentationFormat>
  <Paragraphs>63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Arial</vt:lpstr>
      <vt:lpstr>Avenir Next LT Pro</vt:lpstr>
      <vt:lpstr>Avenir Next LT Pro Light</vt:lpstr>
      <vt:lpstr>Chamberi Super Display</vt:lpstr>
      <vt:lpstr>VeniceBeachVTI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Hiroe Kato</dc:creator>
  <cp:lastModifiedBy>Hiroe Kato</cp:lastModifiedBy>
  <cp:revision>17</cp:revision>
  <dcterms:created xsi:type="dcterms:W3CDTF">2024-05-26T04:17:53Z</dcterms:created>
  <dcterms:modified xsi:type="dcterms:W3CDTF">2024-05-29T01:51:27Z</dcterms:modified>
</cp:coreProperties>
</file>