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3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4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2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5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8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7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4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-cute.tistory.com/entry/%EC%8A%B9%EA%B0%95%EA%B8%B0%EC%82%B0%EC%97%85%EA%B8%B0%EC%82%AC-%EC%9E%90%EA%B2%A9%EC%A6%9D-%EC%B7%A8%EB%93%9D%EC%9D%84-%EC%9C%84%ED%95%9C-%EA%B3%B5%EB%B6%80-%EB%B0%A9%EB%B2%95%EA%B3%BC-%ED%8C%81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gpig.com/archives/16678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9D5D7-8467-DA56-203A-21A1F3A8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6450"/>
            <a:ext cx="2397653" cy="1198034"/>
          </a:xfrm>
        </p:spPr>
        <p:txBody>
          <a:bodyPr/>
          <a:lstStyle/>
          <a:p>
            <a:r>
              <a:rPr lang="ja-JP" altLang="en-US">
                <a:ea typeface="ＭＳ Ｐゴシック"/>
              </a:rPr>
              <a:t>渡部 宜子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E7E683-5C32-2523-02E6-0633B654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55" y="2289175"/>
            <a:ext cx="10797116" cy="3931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ja-JP" altLang="en-US" sz="8000">
                <a:latin typeface="HGSoeiKakugothicUB"/>
                <a:ea typeface="HGSoeiKakugothicUB"/>
              </a:rPr>
              <a:t>ハイブリッド学修室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ED7947-119B-221D-2D2B-4AB6CE06C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92233"/>
            <a:ext cx="3932237" cy="266172"/>
          </a:xfrm>
        </p:spPr>
        <p:txBody>
          <a:bodyPr>
            <a:normAutofit fontScale="92500" lnSpcReduction="20000"/>
          </a:bodyPr>
          <a:lstStyle/>
          <a:p>
            <a:endParaRPr kumimoji="1" lang="ja-JP" altLang="en-US"/>
          </a:p>
        </p:txBody>
      </p:sp>
      <p:pic>
        <p:nvPicPr>
          <p:cNvPr id="5" name="図 4" descr="グラフィカル ユーザー インターフェイス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F10B11D-0436-9228-93E9-DABCEC98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292" y="4183061"/>
            <a:ext cx="3947584" cy="267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79704-33F5-176A-4E5E-457F9577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81" y="580390"/>
            <a:ext cx="10653578" cy="1132258"/>
          </a:xfrm>
        </p:spPr>
        <p:txBody>
          <a:bodyPr>
            <a:normAutofit/>
          </a:bodyPr>
          <a:lstStyle/>
          <a:p>
            <a:r>
              <a:rPr lang="ja-JP" altLang="en-US" sz="6000" b="0">
                <a:latin typeface="HGSoeiKakugothicUB"/>
                <a:ea typeface="HGSoeiKakugothicUB"/>
              </a:rPr>
              <a:t>現状</a:t>
            </a:r>
            <a:endParaRPr kumimoji="1" lang="ja-JP" altLang="en-US" sz="6000" b="0">
              <a:latin typeface="HGSoeiKakugothicUB"/>
              <a:ea typeface="HGSoeiKakugothicUB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DEF839-CC41-9006-17AF-C333C47E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64" y="1704948"/>
            <a:ext cx="3573331" cy="7309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3600">
                <a:latin typeface="MS PGothic"/>
                <a:ea typeface="MS PGothic"/>
              </a:rPr>
              <a:t>顕在的なニーズ</a:t>
            </a:r>
            <a:endParaRPr lang="ja-JP" altLang="en-US" sz="3600" dirty="0">
              <a:latin typeface="MS PGothic"/>
              <a:ea typeface="MS PGothic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40834D-64AB-A617-4792-BC135D02B42D}"/>
              </a:ext>
            </a:extLst>
          </p:cNvPr>
          <p:cNvSpPr txBox="1"/>
          <p:nvPr/>
        </p:nvSpPr>
        <p:spPr>
          <a:xfrm>
            <a:off x="611668" y="2601149"/>
            <a:ext cx="102044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latin typeface="MS PGothic"/>
                <a:ea typeface="MS PGothic"/>
              </a:rPr>
              <a:t>他の人の目があり、程よく環境音がある場所がいいので、</a:t>
            </a:r>
            <a:endParaRPr lang="ja-JP"/>
          </a:p>
          <a:p>
            <a:r>
              <a:rPr lang="ja-JP" altLang="en-US" sz="2800">
                <a:latin typeface="MS PGothic"/>
                <a:ea typeface="MS PGothic"/>
              </a:rPr>
              <a:t>自宅よりカフェテリアなどで学修したい。</a:t>
            </a:r>
            <a:endParaRPr lang="ja-JP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5B7230-0465-0831-CC42-E86DE499B650}"/>
              </a:ext>
            </a:extLst>
          </p:cNvPr>
          <p:cNvSpPr txBox="1"/>
          <p:nvPr/>
        </p:nvSpPr>
        <p:spPr>
          <a:xfrm>
            <a:off x="593841" y="4053417"/>
            <a:ext cx="3574815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3600">
                <a:latin typeface="MS PGothic"/>
                <a:ea typeface="MS PGothic"/>
              </a:rPr>
              <a:t>潜在的なニーズ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3B0E9C-04EE-91BC-11AB-01BEB700CE90}"/>
              </a:ext>
            </a:extLst>
          </p:cNvPr>
          <p:cNvSpPr txBox="1"/>
          <p:nvPr/>
        </p:nvSpPr>
        <p:spPr>
          <a:xfrm>
            <a:off x="615008" y="4939070"/>
            <a:ext cx="1068916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>
                <a:latin typeface="MS PGothic"/>
                <a:ea typeface="MS PGothic"/>
              </a:rPr>
              <a:t>リラックスした状態で学修できて、学修の合間の息抜きなども</a:t>
            </a:r>
          </a:p>
          <a:p>
            <a:r>
              <a:rPr lang="ja-JP" altLang="en-US" sz="2800">
                <a:latin typeface="MS PGothic"/>
                <a:ea typeface="MS PGothic"/>
              </a:rPr>
              <a:t>気軽に行える場所で学修したい。</a:t>
            </a:r>
            <a:endParaRPr lang="ja-JP" altLang="en-US" sz="2800" dirty="0">
              <a:latin typeface="MS PGothic"/>
              <a:ea typeface="MS PGothic"/>
            </a:endParaRPr>
          </a:p>
        </p:txBody>
      </p:sp>
      <p:pic>
        <p:nvPicPr>
          <p:cNvPr id="8" name="グラフィックス 7" descr="電卓、定規、蛍光ペン、鉛筆付とグラフ用紙">
            <a:extLst>
              <a:ext uri="{FF2B5EF4-FFF2-40B4-BE49-F238E27FC236}">
                <a16:creationId xmlns:a16="http://schemas.microsoft.com/office/drawing/2014/main" id="{9BED7130-AB88-B0CA-741F-D73E45453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1166" y="-402169"/>
            <a:ext cx="3407834" cy="34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4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6C2C0-3CB6-7D52-7146-37DA0453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0">
                <a:latin typeface="HGSoeiKakugothicUB"/>
                <a:ea typeface="HGSoeiKakugothicUB"/>
              </a:rPr>
              <a:t>課題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8CFF495-CBA5-AD14-85CE-5751116647E4}"/>
              </a:ext>
            </a:extLst>
          </p:cNvPr>
          <p:cNvSpPr/>
          <p:nvPr/>
        </p:nvSpPr>
        <p:spPr>
          <a:xfrm>
            <a:off x="2244843" y="3098564"/>
            <a:ext cx="6985000" cy="12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CE91AB0-D0EC-3780-454B-0BC9B498A15B}"/>
              </a:ext>
            </a:extLst>
          </p:cNvPr>
          <p:cNvSpPr/>
          <p:nvPr/>
        </p:nvSpPr>
        <p:spPr>
          <a:xfrm>
            <a:off x="2636425" y="3881730"/>
            <a:ext cx="6212417" cy="12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948B7-83BD-B057-260C-6261167D7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ja-JP" altLang="en-US" sz="3600">
                <a:latin typeface="MS PGothic"/>
                <a:ea typeface="MS PGothic"/>
              </a:rPr>
              <a:t>どうすれば</a:t>
            </a:r>
            <a:endParaRPr lang="ja-JP">
              <a:latin typeface="Neue Haas Grotesk Text Pro"/>
              <a:ea typeface="MS PGothic"/>
            </a:endParaRPr>
          </a:p>
          <a:p>
            <a:pPr marL="0" indent="0" algn="ctr">
              <a:buNone/>
            </a:pPr>
            <a:r>
              <a:rPr lang="ja-JP" altLang="en-US" sz="3600">
                <a:latin typeface="MS PGothic"/>
                <a:ea typeface="MS PGothic"/>
              </a:rPr>
              <a:t>「人の目がある場所で学修したい」と</a:t>
            </a:r>
            <a:endParaRPr lang="ja-JP">
              <a:latin typeface="Neue Haas Grotesk Text Pro"/>
              <a:ea typeface="MS PGothic"/>
            </a:endParaRPr>
          </a:p>
          <a:p>
            <a:pPr marL="0" indent="0" algn="ctr">
              <a:buNone/>
            </a:pPr>
            <a:r>
              <a:rPr lang="ja-JP" altLang="en-US" sz="3600">
                <a:latin typeface="MS PGothic"/>
                <a:ea typeface="MS PGothic"/>
              </a:rPr>
              <a:t>「自分のペースで学修したい」を</a:t>
            </a:r>
            <a:endParaRPr lang="ja-JP">
              <a:latin typeface="Neue Haas Grotesk Text Pro"/>
              <a:ea typeface="MS PGothic"/>
            </a:endParaRPr>
          </a:p>
          <a:p>
            <a:pPr marL="0" indent="0" algn="ctr">
              <a:buNone/>
            </a:pPr>
            <a:r>
              <a:rPr lang="ja-JP" altLang="en-US" sz="3600">
                <a:latin typeface="MS PGothic"/>
                <a:ea typeface="MS PGothic"/>
              </a:rPr>
              <a:t>両立できるのか</a:t>
            </a:r>
            <a:endParaRPr lang="ja-JP">
              <a:latin typeface="Neue Haas Grotesk Text Pro"/>
              <a:ea typeface="MS PGothic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87749E-CE9E-CEAD-1D47-28EA35AE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05BA-DBA1-42D1-9B2F-778A674CB185}" type="datetime1">
              <a:t>2024/5/29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132381-C9A3-9B67-8CBB-D3B0CF8F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2408CE-D6F6-969B-51B4-FDFC9B2E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3</a:t>
            </a:fld>
            <a:endParaRPr lang="en-US" dirty="0"/>
          </a:p>
        </p:txBody>
      </p:sp>
      <p:pic>
        <p:nvPicPr>
          <p:cNvPr id="7" name="図 6" descr="Free illustration: Question Mark, Question, Characters - Free Image on ...">
            <a:extLst>
              <a:ext uri="{FF2B5EF4-FFF2-40B4-BE49-F238E27FC236}">
                <a16:creationId xmlns:a16="http://schemas.microsoft.com/office/drawing/2014/main" id="{D47B4F96-EC92-6EAC-7A9D-C256851D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29" y="4195792"/>
            <a:ext cx="4275667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E69D1-1E6B-967B-163C-E16E23F5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0">
                <a:latin typeface="HGSoeiKakugothicUB"/>
                <a:ea typeface="HGSoeiKakugothicUB"/>
              </a:rPr>
              <a:t>コンセプト</a:t>
            </a:r>
            <a:endParaRPr kumimoji="1" lang="ja-JP" altLang="en-US" sz="6000" b="0">
              <a:latin typeface="HGSoeiKakugothicUB"/>
              <a:ea typeface="HGSoeiKakugothicUB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487938-2D64-39D6-FA7A-BDEBD4AA7B64}"/>
              </a:ext>
            </a:extLst>
          </p:cNvPr>
          <p:cNvSpPr/>
          <p:nvPr/>
        </p:nvSpPr>
        <p:spPr>
          <a:xfrm flipV="1">
            <a:off x="612657" y="2196629"/>
            <a:ext cx="1566334" cy="1481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8D22CD-FF2E-A0E0-83FB-3917754C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3600">
                <a:latin typeface="MS PGothic"/>
                <a:ea typeface="MS PGothic"/>
              </a:rPr>
              <a:t>不完全な個室の学修スペースをつくる</a:t>
            </a:r>
            <a:endParaRPr lang="ja-JP"/>
          </a:p>
          <a:p>
            <a:pPr marL="0" indent="0">
              <a:buNone/>
            </a:pPr>
            <a:endParaRPr lang="ja-JP" altLang="en-US" sz="3600" dirty="0">
              <a:latin typeface="MS PGothic"/>
              <a:ea typeface="MS PGothic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　ターゲット</a:t>
            </a:r>
            <a:endParaRPr lang="ja-JP" altLang="en-US" sz="2800" dirty="0">
              <a:latin typeface="MS PGothic"/>
              <a:ea typeface="MS PGothic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・人の目や程よい雑音があったほうがいい人</a:t>
            </a:r>
            <a:endParaRPr lang="ja-JP" altLang="en-US" sz="2800" dirty="0">
              <a:latin typeface="MS PGothic"/>
              <a:ea typeface="MS PGothic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・自分だけの空間がほしい人</a:t>
            </a:r>
            <a:endParaRPr lang="ja-JP" altLang="en-US" sz="2800" dirty="0">
              <a:latin typeface="MS PGothic"/>
              <a:ea typeface="MS PGothic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7FAC9-4569-FAAE-146A-41AFE368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AB61-4DFB-4FDB-9F1A-DD96E22AC94F}" type="datetime1">
              <a:t>2024/5/29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9357D6-9FFB-551D-242D-A9001ECE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F7E3F-7954-E3A3-66E4-BE82B8EA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1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notebook, workplace, desk, iphone, library, study, studying, learning ...">
            <a:extLst>
              <a:ext uri="{FF2B5EF4-FFF2-40B4-BE49-F238E27FC236}">
                <a16:creationId xmlns:a16="http://schemas.microsoft.com/office/drawing/2014/main" id="{B7D47395-AEC6-4798-D01E-50F7FA0CA2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5000"/>
                    </a14:imgEffect>
                    <a14:imgEffect>
                      <a14:brightnessContrast bright="-4000" contras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" y="-19700"/>
            <a:ext cx="12192001" cy="7037915"/>
          </a:xfrm>
          <a:prstGeom prst="rect">
            <a:avLst/>
          </a:prstGeom>
          <a:effectLst/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E88702-4676-7813-12B4-5E64C5C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0">
                <a:latin typeface="HGSoeiKakugothicUB"/>
                <a:ea typeface="HGSoeiKakugothicUB"/>
              </a:rPr>
              <a:t>プロダクト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307F53-B009-3E0A-4BAE-32F9D3CB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397" y="1567366"/>
            <a:ext cx="10653579" cy="48901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◯上と下が完全に閉じていない個室</a:t>
            </a: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・カフェテリアのような、たくさん音が聞こえる場所の近くにス</a:t>
            </a: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　ペースをつくる。</a:t>
            </a:r>
            <a:endParaRPr lang="ja-JP"/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・完全な個室ではないため、外部の音が聞こえる。それによって</a:t>
            </a: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　他の人の存在を感じることができる。</a:t>
            </a:r>
            <a:endParaRPr lang="ja-JP"/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・学修している姿を周りから見られることは無いため、自分のペ</a:t>
            </a: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　ースで学修できる。（例：休憩で机に伏せたい場合でも、周りの</a:t>
            </a:r>
            <a:endParaRPr lang="ja-JP">
              <a:latin typeface="Neue Haas Grotesk Text Pro"/>
              <a:ea typeface="MS PGothic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　目を考える必要がない）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E06E7C-6229-74AD-C771-7CB0A026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238B-A757-4667-9382-76F13886D1EE}" type="datetime1">
              <a:t>2024/5/29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C6BA9D-A4E3-F71B-2B97-D18F5E20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50CA42-8F8A-DCDA-72B7-ACF14EED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8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notebook, workplace, desk, iphone, library, study, studying, learning ...">
            <a:extLst>
              <a:ext uri="{FF2B5EF4-FFF2-40B4-BE49-F238E27FC236}">
                <a16:creationId xmlns:a16="http://schemas.microsoft.com/office/drawing/2014/main" id="{125A31D9-818C-CFD3-ECCC-0B1029F4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5000"/>
                    </a14:imgEffect>
                    <a14:imgEffect>
                      <a14:brightnessContrast bright="-4000" contras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" y="-19700"/>
            <a:ext cx="12192001" cy="7037915"/>
          </a:xfrm>
          <a:prstGeom prst="rect">
            <a:avLst/>
          </a:prstGeom>
          <a:effectLst/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4262D7-7ECD-B63D-6673-E98B9C0A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sz="6000" b="0">
                <a:latin typeface="HGSoeiKakugothicUB"/>
                <a:ea typeface="HGSoeiKakugothicUB"/>
                <a:cs typeface="+mj-lt"/>
              </a:rPr>
              <a:t>プロダクト</a:t>
            </a:r>
          </a:p>
          <a:p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FDDCE5-E442-5F75-10A1-72379856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397" y="1863699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sz="2800">
                <a:latin typeface="MS PGothic"/>
                <a:ea typeface="MS PGothic"/>
                <a:cs typeface="+mn-lt"/>
              </a:rPr>
              <a:t>◯図書館ほど静かにすることに気を配らなくても良い</a:t>
            </a:r>
            <a:endParaRPr lang="en-US" altLang="ja-JP" sz="28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sz="2800">
                <a:latin typeface="MS PGothic"/>
                <a:ea typeface="MS PGothic"/>
                <a:cs typeface="+mn-lt"/>
              </a:rPr>
              <a:t>・学修の邪魔になる音（私語やスマホからの音声）以外は出して</a:t>
            </a:r>
            <a:endParaRPr lang="en-US" altLang="ja-JP" sz="28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  <a:cs typeface="+mn-lt"/>
              </a:rPr>
              <a:t>　</a:t>
            </a:r>
            <a:r>
              <a:rPr lang="ja-JP" sz="2800">
                <a:latin typeface="MS PGothic"/>
                <a:ea typeface="MS PGothic"/>
                <a:cs typeface="+mn-lt"/>
              </a:rPr>
              <a:t>も良い。</a:t>
            </a:r>
            <a:endParaRPr lang="en-US" altLang="ja-JP" sz="28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sz="2800">
                <a:latin typeface="MS PGothic"/>
                <a:ea typeface="MS PGothic"/>
                <a:cs typeface="+mn-lt"/>
              </a:rPr>
              <a:t>◯飲食自由</a:t>
            </a:r>
            <a:endParaRPr lang="en-US" altLang="ja-JP" sz="28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sz="2800">
                <a:latin typeface="MS PGothic"/>
                <a:ea typeface="MS PGothic"/>
                <a:cs typeface="+mn-lt"/>
              </a:rPr>
              <a:t>◯</a:t>
            </a:r>
            <a:r>
              <a:rPr lang="en-US" altLang="ja-JP" sz="2800" dirty="0">
                <a:latin typeface="MS PGothic"/>
                <a:ea typeface="MS PGothic"/>
                <a:cs typeface="+mn-lt"/>
              </a:rPr>
              <a:t>Wi-F</a:t>
            </a:r>
            <a:r>
              <a:rPr lang="ja-JP" sz="2800">
                <a:latin typeface="MS PGothic"/>
                <a:ea typeface="MS PGothic"/>
                <a:cs typeface="+mn-lt"/>
              </a:rPr>
              <a:t>i、コンセント</a:t>
            </a:r>
            <a:r>
              <a:rPr lang="ja-JP" altLang="en-US" sz="2800">
                <a:latin typeface="MS PGothic"/>
                <a:ea typeface="MS PGothic"/>
                <a:cs typeface="+mn-lt"/>
              </a:rPr>
              <a:t>あり</a:t>
            </a:r>
            <a:endParaRPr lang="ja-JP" sz="2800">
              <a:latin typeface="MS PGothic"/>
              <a:ea typeface="MS PGothic"/>
            </a:endParaRPr>
          </a:p>
          <a:p>
            <a:pPr marL="0" indent="0">
              <a:buNone/>
            </a:pPr>
            <a:endParaRPr lang="ja-JP" altLang="en-US" sz="2800" dirty="0">
              <a:latin typeface="MS PGothic"/>
              <a:ea typeface="MS PGothic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AB5200-0C41-9FE7-132E-5F97EAA3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2D0-2071-4354-ABC1-58CD5D6B707E}" type="datetime1">
              <a:t>2024/5/29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C04A95-20BA-C925-77D6-37816854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9D9350-DDCC-3D1C-CF23-1057BF12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DBD5B4-2F3B-C07A-BCE9-7F9087EA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0">
                <a:latin typeface="HGSoeiKakugothicUB"/>
                <a:ea typeface="HGSoeiKakugothicUB"/>
              </a:rPr>
              <a:t>プロダクト</a:t>
            </a:r>
            <a:endParaRPr kumimoji="1" lang="ja-JP" altLang="en-US" sz="6000" b="0">
              <a:latin typeface="HGSoeiKakugothicUB"/>
              <a:ea typeface="HGSoeiKakugothicUB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3103C-ED80-EBEF-C290-7FE3F03C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47" y="1683781"/>
            <a:ext cx="2737247" cy="1334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2800">
                <a:latin typeface="MS PGothic"/>
                <a:ea typeface="MS PGothic"/>
              </a:rPr>
              <a:t>◯レイアウト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F964BA-60A8-2872-E8C4-590DB459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3868-63CE-493A-BE3F-47213314F3BE}" type="datetime1">
              <a:t>2024/5/29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A98CE9-C12A-6B9C-9E72-56E8786F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805286-88C3-ABCC-207F-C1218224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7</a:t>
            </a:fld>
            <a:endParaRPr 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12D3EA9-9621-D7E6-5F86-EA2D5856EA32}"/>
              </a:ext>
            </a:extLst>
          </p:cNvPr>
          <p:cNvSpPr/>
          <p:nvPr/>
        </p:nvSpPr>
        <p:spPr>
          <a:xfrm>
            <a:off x="1161814" y="2656416"/>
            <a:ext cx="3725332" cy="139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22B9B56B-F23C-58F4-399F-42758FEF7CD0}"/>
              </a:ext>
            </a:extLst>
          </p:cNvPr>
          <p:cNvSpPr/>
          <p:nvPr/>
        </p:nvSpPr>
        <p:spPr>
          <a:xfrm>
            <a:off x="2380074" y="4181593"/>
            <a:ext cx="1344083" cy="11959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0FEB7E-7B99-DC9A-700F-2FA3E8C83699}"/>
              </a:ext>
            </a:extLst>
          </p:cNvPr>
          <p:cNvSpPr/>
          <p:nvPr/>
        </p:nvSpPr>
        <p:spPr>
          <a:xfrm>
            <a:off x="1159465" y="2641130"/>
            <a:ext cx="2084915" cy="751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3A4E1B-C045-D74D-17F8-2E35CE33341A}"/>
              </a:ext>
            </a:extLst>
          </p:cNvPr>
          <p:cNvSpPr txBox="1"/>
          <p:nvPr/>
        </p:nvSpPr>
        <p:spPr>
          <a:xfrm>
            <a:off x="1165342" y="2651712"/>
            <a:ext cx="5052953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dirty="0"/>
              <a:t>　　　</a:t>
            </a:r>
          </a:p>
          <a:p>
            <a:r>
              <a:rPr lang="ja-JP" altLang="en-US"/>
              <a:t>　</a:t>
            </a:r>
            <a:r>
              <a:rPr lang="ja-JP" altLang="en-US">
                <a:latin typeface="MS PGothic"/>
                <a:ea typeface="MS PGothic"/>
              </a:rPr>
              <a:t>スタンドライト</a:t>
            </a:r>
          </a:p>
          <a:p>
            <a:r>
              <a:rPr lang="ja-JP" altLang="en-US"/>
              <a:t>　</a:t>
            </a:r>
            <a:r>
              <a:rPr lang="ja-JP" altLang="en-US">
                <a:latin typeface="Neue Haas Grotesk Text Pro"/>
                <a:ea typeface="MS PGothic"/>
              </a:rPr>
              <a:t>　　　　　　　　　　</a:t>
            </a:r>
            <a:r>
              <a:rPr lang="ja-JP" altLang="en-US" sz="3600">
                <a:latin typeface="MS PGothic"/>
                <a:ea typeface="MS PGothic"/>
              </a:rPr>
              <a:t>机</a:t>
            </a:r>
            <a:endParaRPr lang="ja-JP" altLang="en-US" dirty="0">
              <a:latin typeface="Neue Haas Grotesk Text Pro"/>
              <a:ea typeface="MS PGothic"/>
            </a:endParaRP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sz="2800">
                <a:latin typeface="MS PGothic"/>
                <a:ea typeface="MS PGothic"/>
              </a:rPr>
              <a:t>　　　　椅子</a:t>
            </a:r>
            <a:endParaRPr lang="ja-JP" altLang="en-US">
              <a:latin typeface="Neue Haas Grotesk Text Pro"/>
              <a:ea typeface="MS PGothic"/>
            </a:endParaRPr>
          </a:p>
          <a:p>
            <a:endParaRPr lang="ja-JP" altLang="en-US" sz="2800" dirty="0">
              <a:latin typeface="MS PGothic"/>
              <a:ea typeface="MS PGothic"/>
            </a:endParaRPr>
          </a:p>
          <a:p>
            <a:endParaRPr lang="ja-JP" altLang="en-US" sz="2800" dirty="0">
              <a:latin typeface="MS PGothic"/>
              <a:ea typeface="MS PGothic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86EC07-939B-E865-0361-308B89BA6798}"/>
              </a:ext>
            </a:extLst>
          </p:cNvPr>
          <p:cNvSpPr/>
          <p:nvPr/>
        </p:nvSpPr>
        <p:spPr>
          <a:xfrm>
            <a:off x="5937249" y="844316"/>
            <a:ext cx="5027083" cy="30162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8217F73-DC77-E9EC-A920-BE9C977E9C8A}"/>
              </a:ext>
            </a:extLst>
          </p:cNvPr>
          <p:cNvCxnSpPr/>
          <p:nvPr/>
        </p:nvCxnSpPr>
        <p:spPr>
          <a:xfrm>
            <a:off x="10960804" y="371591"/>
            <a:ext cx="10585" cy="3937002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BE89700-0166-149B-A47C-8F197096EE3B}"/>
              </a:ext>
            </a:extLst>
          </p:cNvPr>
          <p:cNvCxnSpPr>
            <a:cxnSpLocks/>
          </p:cNvCxnSpPr>
          <p:nvPr/>
        </p:nvCxnSpPr>
        <p:spPr>
          <a:xfrm>
            <a:off x="5933720" y="382174"/>
            <a:ext cx="10585" cy="3937002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075E938-0DCD-9A3B-6AA9-81C931A324CF}"/>
              </a:ext>
            </a:extLst>
          </p:cNvPr>
          <p:cNvCxnSpPr>
            <a:cxnSpLocks/>
          </p:cNvCxnSpPr>
          <p:nvPr/>
        </p:nvCxnSpPr>
        <p:spPr>
          <a:xfrm>
            <a:off x="8759470" y="847840"/>
            <a:ext cx="21168" cy="30268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F25F1AFC-C93A-0D8D-1635-0F85F12456D4}"/>
              </a:ext>
            </a:extLst>
          </p:cNvPr>
          <p:cNvSpPr/>
          <p:nvPr/>
        </p:nvSpPr>
        <p:spPr>
          <a:xfrm flipH="1" flipV="1">
            <a:off x="10592740" y="2371841"/>
            <a:ext cx="285750" cy="27516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5F7ECA-B3D6-B122-84DD-3A867151AF6F}"/>
              </a:ext>
            </a:extLst>
          </p:cNvPr>
          <p:cNvSpPr txBox="1"/>
          <p:nvPr/>
        </p:nvSpPr>
        <p:spPr>
          <a:xfrm>
            <a:off x="9434453" y="1480491"/>
            <a:ext cx="11477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MS PGothic"/>
                <a:ea typeface="MS PGothic"/>
              </a:rPr>
              <a:t>ドア</a:t>
            </a:r>
            <a:endParaRPr lang="ja-JP" altLang="en-US" sz="2400" dirty="0">
              <a:latin typeface="MS PGothic"/>
              <a:ea typeface="MS PGothic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7BA628-6643-CD14-BEEB-1CEC37498029}"/>
              </a:ext>
            </a:extLst>
          </p:cNvPr>
          <p:cNvSpPr txBox="1"/>
          <p:nvPr/>
        </p:nvSpPr>
        <p:spPr>
          <a:xfrm>
            <a:off x="11039592" y="2109610"/>
            <a:ext cx="11477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MS PGothic"/>
                <a:ea typeface="MS PGothic"/>
              </a:rPr>
              <a:t>仕切り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D55053-F560-5A4C-F2F1-6061EC865F20}"/>
              </a:ext>
            </a:extLst>
          </p:cNvPr>
          <p:cNvSpPr txBox="1"/>
          <p:nvPr/>
        </p:nvSpPr>
        <p:spPr>
          <a:xfrm>
            <a:off x="6132454" y="399226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/>
              <a:t>隙間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833CF65-9643-4B6E-A742-FD1F3E392A7A}"/>
              </a:ext>
            </a:extLst>
          </p:cNvPr>
          <p:cNvSpPr txBox="1"/>
          <p:nvPr/>
        </p:nvSpPr>
        <p:spPr>
          <a:xfrm>
            <a:off x="6227234" y="38523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/>
              <a:t>隙間</a:t>
            </a:r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40D3437-91FF-45E3-7605-66725293EE7E}"/>
              </a:ext>
            </a:extLst>
          </p:cNvPr>
          <p:cNvSpPr txBox="1"/>
          <p:nvPr/>
        </p:nvSpPr>
        <p:spPr>
          <a:xfrm>
            <a:off x="4337991" y="5712647"/>
            <a:ext cx="73495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latin typeface="MS PGothic"/>
                <a:ea typeface="MS PGothic"/>
              </a:rPr>
              <a:t>このスペースが隣同士にいくつも並んでいる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8B6CD3-F6C1-1057-FA87-D6AD66EC8939}"/>
              </a:ext>
            </a:extLst>
          </p:cNvPr>
          <p:cNvSpPr txBox="1"/>
          <p:nvPr/>
        </p:nvSpPr>
        <p:spPr>
          <a:xfrm>
            <a:off x="801981" y="5365748"/>
            <a:ext cx="15745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/>
              <a:t>〈室内〉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A72902-235F-0EC7-F7BA-343095FE72E5}"/>
              </a:ext>
            </a:extLst>
          </p:cNvPr>
          <p:cNvSpPr txBox="1"/>
          <p:nvPr/>
        </p:nvSpPr>
        <p:spPr>
          <a:xfrm>
            <a:off x="5941483" y="4597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/>
              <a:t>〈</a:t>
            </a:r>
            <a:r>
              <a:rPr lang="ja-JP" altLang="en-US"/>
              <a:t>外観</a:t>
            </a:r>
            <a:r>
              <a:rPr lang="ja-JP"/>
              <a:t>〉​</a:t>
            </a:r>
          </a:p>
        </p:txBody>
      </p:sp>
    </p:spTree>
    <p:extLst>
      <p:ext uri="{BB962C8B-B14F-4D97-AF65-F5344CB8AC3E}">
        <p14:creationId xmlns:p14="http://schemas.microsoft.com/office/powerpoint/2010/main" val="295643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19F06-29AA-7CC5-8553-22E9DDC8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/>
              <a:t>期待される効果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FD4F24-05B3-65EA-9D78-0403AC92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>
                <a:latin typeface="MS PGothic"/>
                <a:ea typeface="MS PGothic"/>
              </a:rPr>
              <a:t>・大学内に、カフェテリアより学修場所に向いていて、</a:t>
            </a:r>
            <a:endParaRPr lang="ja-JP" sz="3200">
              <a:latin typeface="MS PGothic"/>
              <a:ea typeface="MS PGothic"/>
            </a:endParaRPr>
          </a:p>
          <a:p>
            <a:pPr marL="0" indent="0">
              <a:buNone/>
            </a:pPr>
            <a:r>
              <a:rPr lang="ja-JP" altLang="en-US" sz="3200">
                <a:latin typeface="MS PGothic"/>
                <a:ea typeface="MS PGothic"/>
              </a:rPr>
              <a:t>　図書館より利用ハードルが低い学修スペースができ</a:t>
            </a:r>
            <a:endParaRPr lang="ja-JP" sz="3200">
              <a:latin typeface="MS PGothic"/>
              <a:ea typeface="MS PGothic"/>
            </a:endParaRPr>
          </a:p>
          <a:p>
            <a:pPr marL="0" indent="0">
              <a:buNone/>
            </a:pPr>
            <a:r>
              <a:rPr lang="ja-JP" altLang="en-US" sz="3200">
                <a:latin typeface="MS PGothic"/>
                <a:ea typeface="MS PGothic"/>
              </a:rPr>
              <a:t>　る。</a:t>
            </a:r>
            <a:endParaRPr lang="ja-JP" sz="3200">
              <a:latin typeface="MS PGothic"/>
              <a:ea typeface="MS PGothic"/>
            </a:endParaRPr>
          </a:p>
          <a:p>
            <a:pPr marL="0" indent="0">
              <a:buNone/>
            </a:pPr>
            <a:r>
              <a:rPr lang="ja-JP" altLang="en-US" sz="3200">
                <a:latin typeface="MS PGothic"/>
                <a:ea typeface="MS PGothic"/>
              </a:rPr>
              <a:t>・人の目がないほうがいい人のニーズにも応えられるた</a:t>
            </a:r>
          </a:p>
          <a:p>
            <a:pPr marL="0" indent="0">
              <a:buNone/>
            </a:pPr>
            <a:r>
              <a:rPr lang="ja-JP" altLang="en-US" sz="3200">
                <a:latin typeface="MS PGothic"/>
                <a:ea typeface="MS PGothic"/>
              </a:rPr>
              <a:t>　め、大学内で学修する人が増える。</a:t>
            </a:r>
            <a:endParaRPr lang="ja-JP"/>
          </a:p>
          <a:p>
            <a:pPr marL="0" indent="0">
              <a:buNone/>
            </a:pPr>
            <a:r>
              <a:rPr lang="ja-JP" altLang="en-US" sz="3200">
                <a:latin typeface="MS PGothic"/>
                <a:ea typeface="MS PGothic"/>
              </a:rPr>
              <a:t>・大学内での学修の不便さが減るため、学修への意欲が</a:t>
            </a:r>
          </a:p>
          <a:p>
            <a:pPr marL="0" indent="0">
              <a:buNone/>
            </a:pPr>
            <a:r>
              <a:rPr lang="ja-JP" altLang="en-US" sz="3200">
                <a:latin typeface="MS PGothic"/>
                <a:ea typeface="MS PGothic"/>
              </a:rPr>
              <a:t>　向上する。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943A6-95A2-BD26-693F-2CD76E22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A04C-1069-4D3C-8BC1-3E93A61A84EB}" type="datetime1">
              <a:t>2024/5/29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BC1D25-9AA2-101B-870C-0275E523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6841A3-7EEA-51D1-76FB-F4A9073F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8</a:t>
            </a:fld>
            <a:endParaRPr lang="en-US" dirty="0"/>
          </a:p>
        </p:txBody>
      </p:sp>
      <p:pic>
        <p:nvPicPr>
          <p:cNvPr id="7" name="図 6" descr="時計, 挿絵, ダ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9B3B7182-F059-E42B-2D9C-BA8FD8D00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860000">
            <a:off x="10604499" y="0"/>
            <a:ext cx="1587500" cy="1587500"/>
          </a:xfrm>
          <a:prstGeom prst="rect">
            <a:avLst/>
          </a:prstGeom>
        </p:spPr>
      </p:pic>
      <p:pic>
        <p:nvPicPr>
          <p:cNvPr id="10" name="図 9" descr="時計, 挿絵, ダ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412177A-A648-332F-F7E8-CB8CCBE15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280000">
            <a:off x="136488" y="6001975"/>
            <a:ext cx="899384" cy="8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842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VanillaVTI</vt:lpstr>
      <vt:lpstr>渡部 宜子</vt:lpstr>
      <vt:lpstr>現状</vt:lpstr>
      <vt:lpstr>課題</vt:lpstr>
      <vt:lpstr>コンセプト</vt:lpstr>
      <vt:lpstr>プロダクト</vt:lpstr>
      <vt:lpstr>プロダクト </vt:lpstr>
      <vt:lpstr>プロダクト</vt:lpstr>
      <vt:lpstr>期待される効果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C1222459 WATANABE Yoshiko</cp:lastModifiedBy>
  <cp:revision>928</cp:revision>
  <dcterms:created xsi:type="dcterms:W3CDTF">2024-05-28T14:42:22Z</dcterms:created>
  <dcterms:modified xsi:type="dcterms:W3CDTF">2024-05-29T01:37:47Z</dcterms:modified>
</cp:coreProperties>
</file>