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8"/>
  </p:notesMasterIdLst>
  <p:sldIdLst>
    <p:sldId id="263" r:id="rId2"/>
    <p:sldId id="258" r:id="rId3"/>
    <p:sldId id="262" r:id="rId4"/>
    <p:sldId id="259" r:id="rId5"/>
    <p:sldId id="256"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190" autoAdjust="0"/>
  </p:normalViewPr>
  <p:slideViewPr>
    <p:cSldViewPr snapToGrid="0">
      <p:cViewPr>
        <p:scale>
          <a:sx n="59" d="100"/>
          <a:sy n="59" d="100"/>
        </p:scale>
        <p:origin x="9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音 板垣" userId="a500b5b9270017a1" providerId="LiveId" clId="{8F825D9E-35A3-4C9F-A3E9-B91DE0D076B0}"/>
    <pc:docChg chg="custSel modSld">
      <pc:chgData name="鈴音 板垣" userId="a500b5b9270017a1" providerId="LiveId" clId="{8F825D9E-35A3-4C9F-A3E9-B91DE0D076B0}" dt="2024-05-28T05:00:27.198" v="2634" actId="20577"/>
      <pc:docMkLst>
        <pc:docMk/>
      </pc:docMkLst>
      <pc:sldChg chg="addSp delSp modSp mod modNotesTx">
        <pc:chgData name="鈴音 板垣" userId="a500b5b9270017a1" providerId="LiveId" clId="{8F825D9E-35A3-4C9F-A3E9-B91DE0D076B0}" dt="2024-05-28T05:00:27.198" v="2634" actId="20577"/>
        <pc:sldMkLst>
          <pc:docMk/>
          <pc:sldMk cId="986520093" sldId="256"/>
        </pc:sldMkLst>
        <pc:spChg chg="add mod">
          <ac:chgData name="鈴音 板垣" userId="a500b5b9270017a1" providerId="LiveId" clId="{8F825D9E-35A3-4C9F-A3E9-B91DE0D076B0}" dt="2024-05-28T04:58:23.949" v="2577" actId="1582"/>
          <ac:spMkLst>
            <pc:docMk/>
            <pc:sldMk cId="986520093" sldId="256"/>
            <ac:spMk id="2" creationId="{C21D6BFA-DE23-C3D3-182A-AD7CB2281145}"/>
          </ac:spMkLst>
        </pc:spChg>
        <pc:spChg chg="add mod">
          <ac:chgData name="鈴音 板垣" userId="a500b5b9270017a1" providerId="LiveId" clId="{8F825D9E-35A3-4C9F-A3E9-B91DE0D076B0}" dt="2024-05-28T04:59:15.651" v="2603" actId="1076"/>
          <ac:spMkLst>
            <pc:docMk/>
            <pc:sldMk cId="986520093" sldId="256"/>
            <ac:spMk id="3" creationId="{11A2D347-F444-F9DA-60E7-DC3A8C6D9E03}"/>
          </ac:spMkLst>
        </pc:spChg>
        <pc:spChg chg="add mod">
          <ac:chgData name="鈴音 板垣" userId="a500b5b9270017a1" providerId="LiveId" clId="{8F825D9E-35A3-4C9F-A3E9-B91DE0D076B0}" dt="2024-05-26T12:47:18.678" v="1160" actId="208"/>
          <ac:spMkLst>
            <pc:docMk/>
            <pc:sldMk cId="986520093" sldId="256"/>
            <ac:spMk id="8" creationId="{C53CE858-5316-3B16-F461-F22462D81330}"/>
          </ac:spMkLst>
        </pc:spChg>
        <pc:spChg chg="add mod">
          <ac:chgData name="鈴音 板垣" userId="a500b5b9270017a1" providerId="LiveId" clId="{8F825D9E-35A3-4C9F-A3E9-B91DE0D076B0}" dt="2024-05-26T12:47:14.553" v="1158" actId="208"/>
          <ac:spMkLst>
            <pc:docMk/>
            <pc:sldMk cId="986520093" sldId="256"/>
            <ac:spMk id="9" creationId="{A44B89AD-4B2C-4156-D59D-5A9BCA280EB7}"/>
          </ac:spMkLst>
        </pc:spChg>
        <pc:spChg chg="add mod">
          <ac:chgData name="鈴音 板垣" userId="a500b5b9270017a1" providerId="LiveId" clId="{8F825D9E-35A3-4C9F-A3E9-B91DE0D076B0}" dt="2024-05-26T12:47:04.563" v="1155" actId="208"/>
          <ac:spMkLst>
            <pc:docMk/>
            <pc:sldMk cId="986520093" sldId="256"/>
            <ac:spMk id="13" creationId="{788D5283-321D-D321-B4C5-6F16B5EE44F3}"/>
          </ac:spMkLst>
        </pc:spChg>
        <pc:spChg chg="mod">
          <ac:chgData name="鈴音 板垣" userId="a500b5b9270017a1" providerId="LiveId" clId="{8F825D9E-35A3-4C9F-A3E9-B91DE0D076B0}" dt="2024-05-28T04:57:33.965" v="2572" actId="1076"/>
          <ac:spMkLst>
            <pc:docMk/>
            <pc:sldMk cId="986520093" sldId="256"/>
            <ac:spMk id="42" creationId="{88C949F1-B2E6-F39B-2220-7DEB47AA2FBC}"/>
          </ac:spMkLst>
        </pc:spChg>
        <pc:spChg chg="mod">
          <ac:chgData name="鈴音 板垣" userId="a500b5b9270017a1" providerId="LiveId" clId="{8F825D9E-35A3-4C9F-A3E9-B91DE0D076B0}" dt="2024-05-28T04:57:44.825" v="2573" actId="1076"/>
          <ac:spMkLst>
            <pc:docMk/>
            <pc:sldMk cId="986520093" sldId="256"/>
            <ac:spMk id="57" creationId="{6AEB4B37-709F-E45E-A6D0-794C42CA1FA0}"/>
          </ac:spMkLst>
        </pc:spChg>
        <pc:spChg chg="mod">
          <ac:chgData name="鈴音 板垣" userId="a500b5b9270017a1" providerId="LiveId" clId="{8F825D9E-35A3-4C9F-A3E9-B91DE0D076B0}" dt="2024-05-28T04:59:42.460" v="2619" actId="1076"/>
          <ac:spMkLst>
            <pc:docMk/>
            <pc:sldMk cId="986520093" sldId="256"/>
            <ac:spMk id="62" creationId="{1498B854-563F-BC5A-2514-EBEBBC7C9F0B}"/>
          </ac:spMkLst>
        </pc:spChg>
        <pc:spChg chg="mod">
          <ac:chgData name="鈴音 板垣" userId="a500b5b9270017a1" providerId="LiveId" clId="{8F825D9E-35A3-4C9F-A3E9-B91DE0D076B0}" dt="2024-05-28T04:59:55.295" v="2622" actId="14100"/>
          <ac:spMkLst>
            <pc:docMk/>
            <pc:sldMk cId="986520093" sldId="256"/>
            <ac:spMk id="64" creationId="{22F87CE1-C0F4-9FCD-13D8-7F521CE544C4}"/>
          </ac:spMkLst>
        </pc:spChg>
        <pc:cxnChg chg="add del">
          <ac:chgData name="鈴音 板垣" userId="a500b5b9270017a1" providerId="LiveId" clId="{8F825D9E-35A3-4C9F-A3E9-B91DE0D076B0}" dt="2024-05-26T12:42:14.399" v="1033" actId="478"/>
          <ac:cxnSpMkLst>
            <pc:docMk/>
            <pc:sldMk cId="986520093" sldId="256"/>
            <ac:cxnSpMk id="3" creationId="{D92090E7-26E5-0D25-E865-84FA470A5777}"/>
          </ac:cxnSpMkLst>
        </pc:cxnChg>
        <pc:cxnChg chg="add del">
          <ac:chgData name="鈴音 板垣" userId="a500b5b9270017a1" providerId="LiveId" clId="{8F825D9E-35A3-4C9F-A3E9-B91DE0D076B0}" dt="2024-05-26T12:42:31.277" v="1035" actId="478"/>
          <ac:cxnSpMkLst>
            <pc:docMk/>
            <pc:sldMk cId="986520093" sldId="256"/>
            <ac:cxnSpMk id="5" creationId="{4E47FFE2-6DAC-FB81-76BE-807589D57CAB}"/>
          </ac:cxnSpMkLst>
        </pc:cxnChg>
        <pc:cxnChg chg="add mod">
          <ac:chgData name="鈴音 板垣" userId="a500b5b9270017a1" providerId="LiveId" clId="{8F825D9E-35A3-4C9F-A3E9-B91DE0D076B0}" dt="2024-05-26T12:47:08.895" v="1156" actId="208"/>
          <ac:cxnSpMkLst>
            <pc:docMk/>
            <pc:sldMk cId="986520093" sldId="256"/>
            <ac:cxnSpMk id="7" creationId="{367DD43D-AF44-544A-4FA3-7D60F3FD027C}"/>
          </ac:cxnSpMkLst>
        </pc:cxnChg>
      </pc:sldChg>
      <pc:sldChg chg="modSp mod">
        <pc:chgData name="鈴音 板垣" userId="a500b5b9270017a1" providerId="LiveId" clId="{8F825D9E-35A3-4C9F-A3E9-B91DE0D076B0}" dt="2024-05-26T05:35:39.430" v="17" actId="1076"/>
        <pc:sldMkLst>
          <pc:docMk/>
          <pc:sldMk cId="3606531474" sldId="257"/>
        </pc:sldMkLst>
        <pc:spChg chg="mod">
          <ac:chgData name="鈴音 板垣" userId="a500b5b9270017a1" providerId="LiveId" clId="{8F825D9E-35A3-4C9F-A3E9-B91DE0D076B0}" dt="2024-05-26T05:35:27.261" v="12" actId="1076"/>
          <ac:spMkLst>
            <pc:docMk/>
            <pc:sldMk cId="3606531474" sldId="257"/>
            <ac:spMk id="2" creationId="{86213210-4315-1E1C-7349-E16B9B8D83A4}"/>
          </ac:spMkLst>
        </pc:spChg>
        <pc:spChg chg="mod">
          <ac:chgData name="鈴音 板垣" userId="a500b5b9270017a1" providerId="LiveId" clId="{8F825D9E-35A3-4C9F-A3E9-B91DE0D076B0}" dt="2024-05-26T05:35:39.430" v="17" actId="1076"/>
          <ac:spMkLst>
            <pc:docMk/>
            <pc:sldMk cId="3606531474" sldId="257"/>
            <ac:spMk id="3" creationId="{32675559-7242-BC8A-E7C1-E4B0A70066C1}"/>
          </ac:spMkLst>
        </pc:spChg>
      </pc:sldChg>
      <pc:sldChg chg="modSp mod modNotesTx">
        <pc:chgData name="鈴音 板垣" userId="a500b5b9270017a1" providerId="LiveId" clId="{8F825D9E-35A3-4C9F-A3E9-B91DE0D076B0}" dt="2024-05-26T13:08:11.772" v="2571" actId="20577"/>
        <pc:sldMkLst>
          <pc:docMk/>
          <pc:sldMk cId="1396861881" sldId="258"/>
        </pc:sldMkLst>
        <pc:spChg chg="mod">
          <ac:chgData name="鈴音 板垣" userId="a500b5b9270017a1" providerId="LiveId" clId="{8F825D9E-35A3-4C9F-A3E9-B91DE0D076B0}" dt="2024-05-26T05:34:41.704" v="5" actId="1076"/>
          <ac:spMkLst>
            <pc:docMk/>
            <pc:sldMk cId="1396861881" sldId="258"/>
            <ac:spMk id="10" creationId="{097DB1B2-3CE8-11C3-513C-1AAD70BA29CA}"/>
          </ac:spMkLst>
        </pc:spChg>
        <pc:spChg chg="mod">
          <ac:chgData name="鈴音 板垣" userId="a500b5b9270017a1" providerId="LiveId" clId="{8F825D9E-35A3-4C9F-A3E9-B91DE0D076B0}" dt="2024-05-26T05:34:18.444" v="3" actId="1076"/>
          <ac:spMkLst>
            <pc:docMk/>
            <pc:sldMk cId="1396861881" sldId="258"/>
            <ac:spMk id="12" creationId="{0B24750A-0909-35D9-8390-91956144EE78}"/>
          </ac:spMkLst>
        </pc:spChg>
      </pc:sldChg>
      <pc:sldChg chg="modSp mod modNotesTx">
        <pc:chgData name="鈴音 板垣" userId="a500b5b9270017a1" providerId="LiveId" clId="{8F825D9E-35A3-4C9F-A3E9-B91DE0D076B0}" dt="2024-05-26T12:39:01.760" v="905" actId="20577"/>
        <pc:sldMkLst>
          <pc:docMk/>
          <pc:sldMk cId="1791454255" sldId="259"/>
        </pc:sldMkLst>
        <pc:spChg chg="mod">
          <ac:chgData name="鈴音 板垣" userId="a500b5b9270017a1" providerId="LiveId" clId="{8F825D9E-35A3-4C9F-A3E9-B91DE0D076B0}" dt="2024-05-26T05:34:59.323" v="6" actId="403"/>
          <ac:spMkLst>
            <pc:docMk/>
            <pc:sldMk cId="1791454255" sldId="259"/>
            <ac:spMk id="2" creationId="{C5657465-D403-6E81-4FB2-252195E3B08F}"/>
          </ac:spMkLst>
        </pc:spChg>
        <pc:spChg chg="mod">
          <ac:chgData name="鈴音 板垣" userId="a500b5b9270017a1" providerId="LiveId" clId="{8F825D9E-35A3-4C9F-A3E9-B91DE0D076B0}" dt="2024-05-26T12:29:10.724" v="56" actId="20577"/>
          <ac:spMkLst>
            <pc:docMk/>
            <pc:sldMk cId="1791454255" sldId="259"/>
            <ac:spMk id="6" creationId="{4E8E9D33-B1A0-54B0-709A-1C248FD1B327}"/>
          </ac:spMkLst>
        </pc:spChg>
      </pc:sldChg>
      <pc:sldChg chg="modSp mod modNotesTx">
        <pc:chgData name="鈴音 板垣" userId="a500b5b9270017a1" providerId="LiveId" clId="{8F825D9E-35A3-4C9F-A3E9-B91DE0D076B0}" dt="2024-05-26T13:07:35.776" v="2551" actId="20577"/>
        <pc:sldMkLst>
          <pc:docMk/>
          <pc:sldMk cId="4016003985" sldId="261"/>
        </pc:sldMkLst>
        <pc:spChg chg="mod">
          <ac:chgData name="鈴音 板垣" userId="a500b5b9270017a1" providerId="LiveId" clId="{8F825D9E-35A3-4C9F-A3E9-B91DE0D076B0}" dt="2024-05-26T05:35:08.649" v="8" actId="403"/>
          <ac:spMkLst>
            <pc:docMk/>
            <pc:sldMk cId="4016003985" sldId="261"/>
            <ac:spMk id="2" creationId="{48772CA5-DA81-29F0-9D57-8F5D93E1E5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C9B1D-5813-4A51-81B4-85152158C5B9}" type="datetimeFigureOut">
              <a:rPr kumimoji="1" lang="ja-JP" altLang="en-US" smtClean="0"/>
              <a:t>2024/5/28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15C30-B8E1-4D28-91B6-BAD17F0615AD}" type="slidenum">
              <a:rPr kumimoji="1" lang="ja-JP" altLang="en-US" smtClean="0"/>
              <a:t>‹#›</a:t>
            </a:fld>
            <a:endParaRPr kumimoji="1" lang="ja-JP" altLang="en-US"/>
          </a:p>
        </p:txBody>
      </p:sp>
    </p:spTree>
    <p:extLst>
      <p:ext uri="{BB962C8B-B14F-4D97-AF65-F5344CB8AC3E}">
        <p14:creationId xmlns:p14="http://schemas.microsoft.com/office/powerpoint/2010/main" val="530087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A15C30-B8E1-4D28-91B6-BAD17F0615AD}" type="slidenum">
              <a:rPr kumimoji="1" lang="ja-JP" altLang="en-US" smtClean="0"/>
              <a:t>1</a:t>
            </a:fld>
            <a:endParaRPr kumimoji="1" lang="ja-JP" altLang="en-US"/>
          </a:p>
        </p:txBody>
      </p:sp>
    </p:spTree>
    <p:extLst>
      <p:ext uri="{BB962C8B-B14F-4D97-AF65-F5344CB8AC3E}">
        <p14:creationId xmlns:p14="http://schemas.microsoft.com/office/powerpoint/2010/main" val="5930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状として六沢さんの顕在的ニーズにはうるさすぎず静かすぎない場所、少人数であまり人が多くない場所、休憩したり、食事をとったりしながら長時間いられる場所がありました。また、潜在的ニーズには大学に来て学修しているということから誘惑が少ない場所、友達同士で集まりやすい場所、先生など監視してくれる人がいることによってより集中しやすい場所があると考えました。</a:t>
            </a:r>
          </a:p>
        </p:txBody>
      </p:sp>
      <p:sp>
        <p:nvSpPr>
          <p:cNvPr id="4" name="スライド番号プレースホルダー 3"/>
          <p:cNvSpPr>
            <a:spLocks noGrp="1"/>
          </p:cNvSpPr>
          <p:nvPr>
            <p:ph type="sldNum" sz="quarter" idx="5"/>
          </p:nvPr>
        </p:nvSpPr>
        <p:spPr/>
        <p:txBody>
          <a:bodyPr/>
          <a:lstStyle/>
          <a:p>
            <a:fld id="{EBA15C30-B8E1-4D28-91B6-BAD17F0615AD}" type="slidenum">
              <a:rPr kumimoji="1" lang="ja-JP" altLang="en-US" smtClean="0"/>
              <a:t>2</a:t>
            </a:fld>
            <a:endParaRPr kumimoji="1" lang="ja-JP" altLang="en-US"/>
          </a:p>
        </p:txBody>
      </p:sp>
    </p:spTree>
    <p:extLst>
      <p:ext uri="{BB962C8B-B14F-4D97-AF65-F5344CB8AC3E}">
        <p14:creationId xmlns:p14="http://schemas.microsoft.com/office/powerpoint/2010/main" val="403668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さらに、研究室にはサークルの活動をする人などの学習に関係のない人が入ってくることがあり集中することができないという問題を抱えています。</a:t>
            </a:r>
          </a:p>
        </p:txBody>
      </p:sp>
      <p:sp>
        <p:nvSpPr>
          <p:cNvPr id="4" name="スライド番号プレースホルダー 3"/>
          <p:cNvSpPr>
            <a:spLocks noGrp="1"/>
          </p:cNvSpPr>
          <p:nvPr>
            <p:ph type="sldNum" sz="quarter" idx="5"/>
          </p:nvPr>
        </p:nvSpPr>
        <p:spPr/>
        <p:txBody>
          <a:bodyPr/>
          <a:lstStyle/>
          <a:p>
            <a:fld id="{EBA15C30-B8E1-4D28-91B6-BAD17F0615AD}" type="slidenum">
              <a:rPr kumimoji="1" lang="ja-JP" altLang="en-US" smtClean="0"/>
              <a:t>3</a:t>
            </a:fld>
            <a:endParaRPr kumimoji="1" lang="ja-JP" altLang="en-US"/>
          </a:p>
        </p:txBody>
      </p:sp>
    </p:spTree>
    <p:extLst>
      <p:ext uri="{BB962C8B-B14F-4D97-AF65-F5344CB8AC3E}">
        <p14:creationId xmlns:p14="http://schemas.microsoft.com/office/powerpoint/2010/main" val="46467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現状から友達同士で集まりやすく学習に集中できる空間をどのようにしたら作れるのかという課題を立てました。学習に集中できる空間とはうるさすぎず静かすぎない場所誘惑が少ない場所休憩や食事ができ長時間学習することができる場所に焦点を当てました。そのことから、半個室の学習スペースが良いのではないかと考えました。</a:t>
            </a:r>
          </a:p>
        </p:txBody>
      </p:sp>
      <p:sp>
        <p:nvSpPr>
          <p:cNvPr id="4" name="スライド番号プレースホルダー 3"/>
          <p:cNvSpPr>
            <a:spLocks noGrp="1"/>
          </p:cNvSpPr>
          <p:nvPr>
            <p:ph type="sldNum" sz="quarter" idx="5"/>
          </p:nvPr>
        </p:nvSpPr>
        <p:spPr/>
        <p:txBody>
          <a:bodyPr/>
          <a:lstStyle/>
          <a:p>
            <a:fld id="{EBA15C30-B8E1-4D28-91B6-BAD17F0615AD}" type="slidenum">
              <a:rPr kumimoji="1" lang="ja-JP" altLang="en-US" smtClean="0"/>
              <a:t>4</a:t>
            </a:fld>
            <a:endParaRPr kumimoji="1" lang="ja-JP" altLang="en-US"/>
          </a:p>
        </p:txBody>
      </p:sp>
    </p:spTree>
    <p:extLst>
      <p:ext uri="{BB962C8B-B14F-4D97-AF65-F5344CB8AC3E}">
        <p14:creationId xmlns:p14="http://schemas.microsoft.com/office/powerpoint/2010/main" val="75676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室ではなくパーテーションで仕切られた半個室にすることによってどこに友達がいるのかわかりやすく合流しやすくなります。また個別指導コーナーを設置することで自分たちではわからないことを聞くことができ、さらなる知識の向上を狙うことができます。さらに、休憩スペースがあることで長時間いることができ学習もはかどります。休憩スペースには冷蔵庫、レンジ、電気ケトルを置き自分の食事は自分で準備することでコンビニなどの誘惑になるものを排除することができます。</a:t>
            </a:r>
            <a:r>
              <a:rPr lang="ja-JP" altLang="ja-JP" sz="1800" dirty="0">
                <a:effectLst/>
                <a:latin typeface="ＭＳ Ｐゴシック" panose="020B0600070205080204" pitchFamily="50" charset="-128"/>
                <a:ea typeface="HGP明朝B" panose="02020800000000000000" pitchFamily="18" charset="-128"/>
                <a:cs typeface="ＭＳ Ｐゴシック" panose="020B0600070205080204" pitchFamily="50" charset="-128"/>
              </a:rPr>
              <a:t>ほかにも、植物を置いたり外の風景を見れるようにしたりして疲れをいやし長時間学修に取り組むこともできます。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BA15C30-B8E1-4D28-91B6-BAD17F0615AD}" type="slidenum">
              <a:rPr kumimoji="1" lang="ja-JP" altLang="en-US" smtClean="0"/>
              <a:t>5</a:t>
            </a:fld>
            <a:endParaRPr kumimoji="1" lang="ja-JP" altLang="en-US"/>
          </a:p>
        </p:txBody>
      </p:sp>
    </p:spTree>
    <p:extLst>
      <p:ext uri="{BB962C8B-B14F-4D97-AF65-F5344CB8AC3E}">
        <p14:creationId xmlns:p14="http://schemas.microsoft.com/office/powerpoint/2010/main" val="80394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期待される効果は主に４つあります。一つ目は友達と合流しやすいことです。半個室にすることでどこに友達がいるのか確認することができ現地で集合しやすくなります。２つ目は誘惑がなくなるという効果です。学習スペースに必要最低限のものしか置かないことで誘惑がなくなります。３つ目は雑音が少なくなりうるさすぎず静かすぎない環境になるという効果です。学習スペースと休憩スペースを分けることで学習スペースの雑音がなくなり学習に集中することができます。</a:t>
            </a:r>
            <a:r>
              <a:rPr kumimoji="1" lang="en-US" altLang="ja-JP" dirty="0"/>
              <a:t>4</a:t>
            </a:r>
            <a:r>
              <a:rPr kumimoji="1" lang="ja-JP" altLang="en-US" dirty="0"/>
              <a:t>つ目は休憩スペースがあることで長時間滞在できるという効果です。勉強で疲れた時に休憩スペースがあることで疲れをいやすことができ長時間滞在することができます。</a:t>
            </a:r>
          </a:p>
        </p:txBody>
      </p:sp>
      <p:sp>
        <p:nvSpPr>
          <p:cNvPr id="4" name="スライド番号プレースホルダー 3"/>
          <p:cNvSpPr>
            <a:spLocks noGrp="1"/>
          </p:cNvSpPr>
          <p:nvPr>
            <p:ph type="sldNum" sz="quarter" idx="5"/>
          </p:nvPr>
        </p:nvSpPr>
        <p:spPr/>
        <p:txBody>
          <a:bodyPr/>
          <a:lstStyle/>
          <a:p>
            <a:fld id="{EBA15C30-B8E1-4D28-91B6-BAD17F0615AD}" type="slidenum">
              <a:rPr kumimoji="1" lang="ja-JP" altLang="en-US" smtClean="0"/>
              <a:t>6</a:t>
            </a:fld>
            <a:endParaRPr kumimoji="1" lang="ja-JP" altLang="en-US"/>
          </a:p>
        </p:txBody>
      </p:sp>
    </p:spTree>
    <p:extLst>
      <p:ext uri="{BB962C8B-B14F-4D97-AF65-F5344CB8AC3E}">
        <p14:creationId xmlns:p14="http://schemas.microsoft.com/office/powerpoint/2010/main" val="364309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97150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263143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252504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56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42905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307371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338907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273794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89918A-5268-4A57-A8FB-5A21C25D0BC6}"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426930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89918A-5268-4A57-A8FB-5A21C25D0BC6}"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A705AE-B280-4AFA-9564-4645E433EBE8}" type="slidenum">
              <a:rPr kumimoji="1" lang="ja-JP" altLang="en-US" smtClean="0"/>
              <a:t>‹#›</a:t>
            </a:fld>
            <a:endParaRPr kumimoji="1" lang="ja-JP" altLang="en-US"/>
          </a:p>
        </p:txBody>
      </p:sp>
    </p:spTree>
    <p:extLst>
      <p:ext uri="{BB962C8B-B14F-4D97-AF65-F5344CB8AC3E}">
        <p14:creationId xmlns:p14="http://schemas.microsoft.com/office/powerpoint/2010/main" val="24107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89918A-5268-4A57-A8FB-5A21C25D0BC6}" type="datetimeFigureOut">
              <a:rPr kumimoji="1" lang="ja-JP" altLang="en-US" smtClean="0"/>
              <a:t>2024/5/28</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A705AE-B280-4AFA-9564-4645E433EBE8}"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1650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213210-4315-1E1C-7349-E16B9B8D83A4}"/>
              </a:ext>
            </a:extLst>
          </p:cNvPr>
          <p:cNvSpPr txBox="1"/>
          <p:nvPr/>
        </p:nvSpPr>
        <p:spPr>
          <a:xfrm>
            <a:off x="6995606" y="5820061"/>
            <a:ext cx="5057795" cy="400110"/>
          </a:xfrm>
          <a:prstGeom prst="rect">
            <a:avLst/>
          </a:prstGeom>
          <a:noFill/>
        </p:spPr>
        <p:txBody>
          <a:bodyPr wrap="none" rtlCol="0">
            <a:spAutoFit/>
          </a:bodyPr>
          <a:lstStyle/>
          <a:p>
            <a:r>
              <a:rPr kumimoji="1" lang="ja-JP" altLang="en-US" sz="2000" dirty="0">
                <a:latin typeface="HGｺﾞｼｯｸE" panose="020B0909000000000000" pitchFamily="49" charset="-128"/>
                <a:ea typeface="HGｺﾞｼｯｸE" panose="020B0909000000000000" pitchFamily="49" charset="-128"/>
              </a:rPr>
              <a:t>五十嵐楓　石塚春彩　石川志奈　板垣鈴音</a:t>
            </a:r>
          </a:p>
        </p:txBody>
      </p:sp>
      <p:sp>
        <p:nvSpPr>
          <p:cNvPr id="3" name="テキスト ボックス 2">
            <a:extLst>
              <a:ext uri="{FF2B5EF4-FFF2-40B4-BE49-F238E27FC236}">
                <a16:creationId xmlns:a16="http://schemas.microsoft.com/office/drawing/2014/main" id="{32675559-7242-BC8A-E7C1-E4B0A70066C1}"/>
              </a:ext>
            </a:extLst>
          </p:cNvPr>
          <p:cNvSpPr txBox="1"/>
          <p:nvPr/>
        </p:nvSpPr>
        <p:spPr>
          <a:xfrm>
            <a:off x="7694289" y="5358396"/>
            <a:ext cx="2646878" cy="461665"/>
          </a:xfrm>
          <a:prstGeom prst="rect">
            <a:avLst/>
          </a:prstGeom>
          <a:noFill/>
        </p:spPr>
        <p:txBody>
          <a:bodyPr wrap="square" rtlCol="0">
            <a:spAutoFit/>
          </a:bodyPr>
          <a:lstStyle/>
          <a:p>
            <a:r>
              <a:rPr kumimoji="1" lang="ja-JP" altLang="en-US" sz="2400" dirty="0">
                <a:latin typeface="HGｺﾞｼｯｸE" panose="020B0909000000000000" pitchFamily="49" charset="-128"/>
                <a:ea typeface="HGｺﾞｼｯｸE" panose="020B0909000000000000" pitchFamily="49" charset="-128"/>
              </a:rPr>
              <a:t>みそラーメン</a:t>
            </a:r>
          </a:p>
        </p:txBody>
      </p:sp>
      <p:sp>
        <p:nvSpPr>
          <p:cNvPr id="4" name="テキスト ボックス 3">
            <a:extLst>
              <a:ext uri="{FF2B5EF4-FFF2-40B4-BE49-F238E27FC236}">
                <a16:creationId xmlns:a16="http://schemas.microsoft.com/office/drawing/2014/main" id="{B7B37F3F-5873-C95E-1B93-A1A83025629F}"/>
              </a:ext>
            </a:extLst>
          </p:cNvPr>
          <p:cNvSpPr txBox="1"/>
          <p:nvPr/>
        </p:nvSpPr>
        <p:spPr>
          <a:xfrm>
            <a:off x="2873002" y="1632960"/>
            <a:ext cx="6445995" cy="923330"/>
          </a:xfrm>
          <a:prstGeom prst="rect">
            <a:avLst/>
          </a:prstGeom>
          <a:noFill/>
          <a:effectLst>
            <a:glow rad="228600">
              <a:schemeClr val="accent1">
                <a:satMod val="175000"/>
                <a:alpha val="40000"/>
              </a:schemeClr>
            </a:glow>
          </a:effectLst>
        </p:spPr>
        <p:txBody>
          <a:bodyPr wrap="none" rtlCol="0">
            <a:spAutoFit/>
          </a:bodyPr>
          <a:lstStyle/>
          <a:p>
            <a:r>
              <a:rPr kumimoji="1" lang="ja-JP" altLang="en-US" sz="5400" b="1"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HGｺﾞｼｯｸE" panose="020B0909000000000000" pitchFamily="49" charset="-128"/>
                <a:ea typeface="HGｺﾞｼｯｸE" panose="020B0909000000000000" pitchFamily="49" charset="-128"/>
              </a:rPr>
              <a:t>目指せ長時間学修！</a:t>
            </a:r>
          </a:p>
        </p:txBody>
      </p:sp>
      <p:sp>
        <p:nvSpPr>
          <p:cNvPr id="5" name="テキスト ボックス 4">
            <a:extLst>
              <a:ext uri="{FF2B5EF4-FFF2-40B4-BE49-F238E27FC236}">
                <a16:creationId xmlns:a16="http://schemas.microsoft.com/office/drawing/2014/main" id="{1A0A1A0F-EC1A-D0F3-D6E1-23ECFEBE8A3E}"/>
              </a:ext>
            </a:extLst>
          </p:cNvPr>
          <p:cNvSpPr txBox="1"/>
          <p:nvPr/>
        </p:nvSpPr>
        <p:spPr>
          <a:xfrm>
            <a:off x="697502" y="2678991"/>
            <a:ext cx="11125161" cy="707886"/>
          </a:xfrm>
          <a:prstGeom prst="rect">
            <a:avLst/>
          </a:prstGeom>
          <a:noFill/>
        </p:spPr>
        <p:txBody>
          <a:bodyPr wrap="none" rtlCol="0">
            <a:spAutoFit/>
          </a:bodyPr>
          <a:lstStyle/>
          <a:p>
            <a:r>
              <a:rPr kumimoji="1" lang="ja-JP" altLang="en-US" sz="4000" b="1"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HGｺﾞｼｯｸE" panose="020B0909000000000000" pitchFamily="49" charset="-128"/>
                <a:ea typeface="HGｺﾞｼｯｸE" panose="020B0909000000000000" pitchFamily="49" charset="-128"/>
              </a:rPr>
              <a:t>～集中したいあなたを支える快適な環境提案～</a:t>
            </a:r>
          </a:p>
        </p:txBody>
      </p:sp>
      <p:pic>
        <p:nvPicPr>
          <p:cNvPr id="8" name="図 7">
            <a:extLst>
              <a:ext uri="{FF2B5EF4-FFF2-40B4-BE49-F238E27FC236}">
                <a16:creationId xmlns:a16="http://schemas.microsoft.com/office/drawing/2014/main" id="{7DC6ED7A-6BB0-F7A3-050A-D1232F27F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02" y="3509578"/>
            <a:ext cx="2476772" cy="2710593"/>
          </a:xfrm>
          <a:prstGeom prst="rect">
            <a:avLst/>
          </a:prstGeom>
        </p:spPr>
      </p:pic>
    </p:spTree>
    <p:extLst>
      <p:ext uri="{BB962C8B-B14F-4D97-AF65-F5344CB8AC3E}">
        <p14:creationId xmlns:p14="http://schemas.microsoft.com/office/powerpoint/2010/main" val="39779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70D7A30-8A61-9E92-E19A-4E992385F69E}"/>
              </a:ext>
            </a:extLst>
          </p:cNvPr>
          <p:cNvSpPr txBox="1"/>
          <p:nvPr/>
        </p:nvSpPr>
        <p:spPr>
          <a:xfrm>
            <a:off x="426720" y="254000"/>
            <a:ext cx="2468880" cy="646331"/>
          </a:xfrm>
          <a:prstGeom prst="rect">
            <a:avLst/>
          </a:prstGeom>
          <a:noFill/>
        </p:spPr>
        <p:txBody>
          <a:bodyPr wrap="square" rtlCol="0">
            <a:spAutoFit/>
          </a:bodyPr>
          <a:lstStyle/>
          <a:p>
            <a:r>
              <a:rPr kumimoji="1" lang="ja-JP" altLang="en-US" sz="3600" dirty="0">
                <a:latin typeface="HGｺﾞｼｯｸE" panose="020B0909000000000000" pitchFamily="49" charset="-128"/>
                <a:ea typeface="HGｺﾞｼｯｸE" panose="020B0909000000000000" pitchFamily="49" charset="-128"/>
              </a:rPr>
              <a:t>現状</a:t>
            </a:r>
          </a:p>
        </p:txBody>
      </p:sp>
      <p:sp>
        <p:nvSpPr>
          <p:cNvPr id="3" name="テキスト ボックス 2">
            <a:extLst>
              <a:ext uri="{FF2B5EF4-FFF2-40B4-BE49-F238E27FC236}">
                <a16:creationId xmlns:a16="http://schemas.microsoft.com/office/drawing/2014/main" id="{D1B827BC-D857-0B90-E073-81DF94E21FD5}"/>
              </a:ext>
            </a:extLst>
          </p:cNvPr>
          <p:cNvSpPr txBox="1"/>
          <p:nvPr/>
        </p:nvSpPr>
        <p:spPr>
          <a:xfrm>
            <a:off x="2024380" y="1418828"/>
            <a:ext cx="2316480" cy="523220"/>
          </a:xfrm>
          <a:prstGeom prst="rect">
            <a:avLst/>
          </a:prstGeom>
          <a:noFill/>
        </p:spPr>
        <p:txBody>
          <a:bodyPr wrap="square" rtlCol="0">
            <a:spAutoFit/>
          </a:bodyPr>
          <a:lstStyle/>
          <a:p>
            <a:pPr algn="ctr"/>
            <a:r>
              <a:rPr kumimoji="1" lang="ja-JP" altLang="en-US" sz="2800" dirty="0">
                <a:latin typeface="HGｺﾞｼｯｸE" panose="020B0909000000000000" pitchFamily="49" charset="-128"/>
                <a:ea typeface="HGｺﾞｼｯｸE" panose="020B0909000000000000" pitchFamily="49" charset="-128"/>
              </a:rPr>
              <a:t>顕在的ニーズ</a:t>
            </a:r>
          </a:p>
        </p:txBody>
      </p:sp>
      <p:sp>
        <p:nvSpPr>
          <p:cNvPr id="4" name="テキスト ボックス 3">
            <a:extLst>
              <a:ext uri="{FF2B5EF4-FFF2-40B4-BE49-F238E27FC236}">
                <a16:creationId xmlns:a16="http://schemas.microsoft.com/office/drawing/2014/main" id="{954D123E-D68C-DF7A-8CE7-FC1CF52815C7}"/>
              </a:ext>
            </a:extLst>
          </p:cNvPr>
          <p:cNvSpPr txBox="1"/>
          <p:nvPr/>
        </p:nvSpPr>
        <p:spPr>
          <a:xfrm>
            <a:off x="7870309" y="1418828"/>
            <a:ext cx="2339102" cy="523220"/>
          </a:xfrm>
          <a:prstGeom prst="rect">
            <a:avLst/>
          </a:prstGeom>
          <a:noFill/>
        </p:spPr>
        <p:txBody>
          <a:bodyPr wrap="none" rtlCol="0">
            <a:spAutoFit/>
          </a:bodyPr>
          <a:lstStyle/>
          <a:p>
            <a:pPr algn="ctr"/>
            <a:r>
              <a:rPr kumimoji="1" lang="ja-JP" altLang="en-US" sz="2800" dirty="0">
                <a:latin typeface="HGｺﾞｼｯｸE" panose="020B0909000000000000" pitchFamily="49" charset="-128"/>
                <a:ea typeface="HGｺﾞｼｯｸE" panose="020B0909000000000000" pitchFamily="49" charset="-128"/>
              </a:rPr>
              <a:t>潜在的ニーズ</a:t>
            </a:r>
          </a:p>
        </p:txBody>
      </p:sp>
      <p:sp>
        <p:nvSpPr>
          <p:cNvPr id="5" name="正方形/長方形 4">
            <a:extLst>
              <a:ext uri="{FF2B5EF4-FFF2-40B4-BE49-F238E27FC236}">
                <a16:creationId xmlns:a16="http://schemas.microsoft.com/office/drawing/2014/main" id="{5C38DA22-4C56-A04C-5F7C-A85F269D136A}"/>
              </a:ext>
            </a:extLst>
          </p:cNvPr>
          <p:cNvSpPr/>
          <p:nvPr/>
        </p:nvSpPr>
        <p:spPr>
          <a:xfrm>
            <a:off x="284481" y="1408668"/>
            <a:ext cx="11714480" cy="438253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ACD22452-5985-B966-378F-17BBF5CAC6E4}"/>
              </a:ext>
            </a:extLst>
          </p:cNvPr>
          <p:cNvCxnSpPr/>
          <p:nvPr/>
        </p:nvCxnSpPr>
        <p:spPr>
          <a:xfrm>
            <a:off x="254000" y="2042160"/>
            <a:ext cx="11684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847CEC1E-CF9B-F547-2ACE-5418DFE64E64}"/>
              </a:ext>
            </a:extLst>
          </p:cNvPr>
          <p:cNvCxnSpPr>
            <a:cxnSpLocks/>
            <a:stCxn id="5" idx="0"/>
            <a:endCxn id="5" idx="2"/>
          </p:cNvCxnSpPr>
          <p:nvPr/>
        </p:nvCxnSpPr>
        <p:spPr>
          <a:xfrm>
            <a:off x="6141721" y="1408668"/>
            <a:ext cx="0" cy="4382531"/>
          </a:xfrm>
          <a:prstGeom prst="line">
            <a:avLst/>
          </a:prstGeom>
          <a:ln w="38100"/>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097DB1B2-3CE8-11C3-513C-1AAD70BA29CA}"/>
              </a:ext>
            </a:extLst>
          </p:cNvPr>
          <p:cNvSpPr txBox="1"/>
          <p:nvPr/>
        </p:nvSpPr>
        <p:spPr>
          <a:xfrm>
            <a:off x="221935" y="2550498"/>
            <a:ext cx="5724644" cy="2585323"/>
          </a:xfrm>
          <a:prstGeom prst="rect">
            <a:avLst/>
          </a:prstGeom>
          <a:noFill/>
        </p:spPr>
        <p:txBody>
          <a:bodyPr wrap="none" rtlCol="0">
            <a:spAutoFit/>
          </a:bodyPr>
          <a:lstStyle/>
          <a:p>
            <a:r>
              <a:rPr kumimoji="1" lang="ja-JP" altLang="en-US" sz="2400" dirty="0">
                <a:latin typeface="HGｺﾞｼｯｸE" panose="020B0909000000000000" pitchFamily="49" charset="-128"/>
                <a:ea typeface="HGｺﾞｼｯｸE" panose="020B0909000000000000" pitchFamily="49" charset="-128"/>
              </a:rPr>
              <a:t>・うるさすぎず静かすぎない場所</a:t>
            </a:r>
            <a:endParaRPr kumimoji="1" lang="en-US" altLang="ja-JP" sz="2400" dirty="0">
              <a:latin typeface="HGｺﾞｼｯｸE" panose="020B0909000000000000" pitchFamily="49" charset="-128"/>
              <a:ea typeface="HGｺﾞｼｯｸE" panose="020B0909000000000000" pitchFamily="49" charset="-128"/>
            </a:endParaRPr>
          </a:p>
          <a:p>
            <a:endParaRPr lang="en-US" altLang="ja-JP" sz="2400" dirty="0">
              <a:latin typeface="HGｺﾞｼｯｸE" panose="020B0909000000000000" pitchFamily="49" charset="-128"/>
              <a:ea typeface="HGｺﾞｼｯｸE" panose="020B0909000000000000" pitchFamily="49" charset="-128"/>
            </a:endParaRPr>
          </a:p>
          <a:p>
            <a:r>
              <a:rPr kumimoji="1" lang="ja-JP" altLang="en-US" sz="2400" dirty="0">
                <a:latin typeface="HGｺﾞｼｯｸE" panose="020B0909000000000000" pitchFamily="49" charset="-128"/>
                <a:ea typeface="HGｺﾞｼｯｸE" panose="020B0909000000000000" pitchFamily="49" charset="-128"/>
              </a:rPr>
              <a:t>・少人数であまり人が多くない場所</a:t>
            </a:r>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r>
              <a:rPr kumimoji="1" lang="ja-JP" altLang="en-US" sz="2400" dirty="0">
                <a:latin typeface="HGｺﾞｼｯｸE" panose="020B0909000000000000" pitchFamily="49" charset="-128"/>
                <a:ea typeface="HGｺﾞｼｯｸE" panose="020B0909000000000000" pitchFamily="49" charset="-128"/>
              </a:rPr>
              <a:t>・休憩したり、食事をとったりしながら</a:t>
            </a:r>
            <a:endParaRPr kumimoji="1" lang="en-US" altLang="ja-JP" sz="2400" dirty="0">
              <a:latin typeface="HGｺﾞｼｯｸE" panose="020B0909000000000000" pitchFamily="49" charset="-128"/>
              <a:ea typeface="HGｺﾞｼｯｸE" panose="020B0909000000000000" pitchFamily="49" charset="-128"/>
            </a:endParaRPr>
          </a:p>
          <a:p>
            <a:r>
              <a:rPr kumimoji="1" lang="ja-JP" altLang="en-US" sz="2400" dirty="0">
                <a:latin typeface="HGｺﾞｼｯｸE" panose="020B0909000000000000" pitchFamily="49" charset="-128"/>
                <a:ea typeface="HGｺﾞｼｯｸE" panose="020B0909000000000000" pitchFamily="49" charset="-128"/>
              </a:rPr>
              <a:t>　長時間いられる場所</a:t>
            </a:r>
            <a:endParaRPr kumimoji="1" lang="en-US" altLang="ja-JP" sz="2400" dirty="0">
              <a:latin typeface="HGｺﾞｼｯｸE" panose="020B0909000000000000" pitchFamily="49" charset="-128"/>
              <a:ea typeface="HGｺﾞｼｯｸE" panose="020B0909000000000000" pitchFamily="49" charset="-128"/>
            </a:endParaRPr>
          </a:p>
          <a:p>
            <a:endParaRPr lang="en-US" altLang="ja-JP" dirty="0"/>
          </a:p>
        </p:txBody>
      </p:sp>
      <p:sp>
        <p:nvSpPr>
          <p:cNvPr id="12" name="テキスト ボックス 11">
            <a:extLst>
              <a:ext uri="{FF2B5EF4-FFF2-40B4-BE49-F238E27FC236}">
                <a16:creationId xmlns:a16="http://schemas.microsoft.com/office/drawing/2014/main" id="{0B24750A-0909-35D9-8390-91956144EE78}"/>
              </a:ext>
            </a:extLst>
          </p:cNvPr>
          <p:cNvSpPr txBox="1"/>
          <p:nvPr/>
        </p:nvSpPr>
        <p:spPr>
          <a:xfrm>
            <a:off x="6057982" y="2550498"/>
            <a:ext cx="6032421" cy="1938992"/>
          </a:xfrm>
          <a:prstGeom prst="rect">
            <a:avLst/>
          </a:prstGeom>
          <a:noFill/>
        </p:spPr>
        <p:txBody>
          <a:bodyPr wrap="none" rtlCol="0">
            <a:spAutoFit/>
          </a:bodyPr>
          <a:lstStyle/>
          <a:p>
            <a:r>
              <a:rPr kumimoji="1" lang="ja-JP" altLang="en-US" sz="2400" dirty="0">
                <a:latin typeface="HGｺﾞｼｯｸE" panose="020B0909000000000000" pitchFamily="49" charset="-128"/>
                <a:ea typeface="HGｺﾞｼｯｸE" panose="020B0909000000000000" pitchFamily="49" charset="-128"/>
              </a:rPr>
              <a:t>・誘惑が少ない場所</a:t>
            </a:r>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r>
              <a:rPr lang="ja-JP" altLang="en-US" sz="2400" dirty="0">
                <a:latin typeface="HGｺﾞｼｯｸE" panose="020B0909000000000000" pitchFamily="49" charset="-128"/>
                <a:ea typeface="HGｺﾞｼｯｸE" panose="020B0909000000000000" pitchFamily="49" charset="-128"/>
              </a:rPr>
              <a:t>・友達同士で集まりやすい場所</a:t>
            </a:r>
            <a:endParaRPr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r>
              <a:rPr lang="ja-JP" altLang="en-US" sz="2400" dirty="0">
                <a:latin typeface="HGｺﾞｼｯｸE" panose="020B0909000000000000" pitchFamily="49" charset="-128"/>
                <a:ea typeface="HGｺﾞｼｯｸE" panose="020B0909000000000000" pitchFamily="49" charset="-128"/>
              </a:rPr>
              <a:t>・先生がいることでより集中しやすい場所</a:t>
            </a:r>
            <a:endParaRPr kumimoji="1" lang="ja-JP" altLang="en-US" sz="24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139686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174EB23-6C6E-CA8A-CDDB-AD92CE90130E}"/>
              </a:ext>
            </a:extLst>
          </p:cNvPr>
          <p:cNvSpPr txBox="1"/>
          <p:nvPr/>
        </p:nvSpPr>
        <p:spPr>
          <a:xfrm>
            <a:off x="570411" y="423817"/>
            <a:ext cx="3884023" cy="646331"/>
          </a:xfrm>
          <a:prstGeom prst="rect">
            <a:avLst/>
          </a:prstGeom>
          <a:noFill/>
        </p:spPr>
        <p:txBody>
          <a:bodyPr wrap="square" rtlCol="0">
            <a:spAutoFit/>
          </a:bodyPr>
          <a:lstStyle/>
          <a:p>
            <a:r>
              <a:rPr kumimoji="1" lang="ja-JP" altLang="en-US" sz="3600" dirty="0">
                <a:latin typeface="HGｺﾞｼｯｸE" panose="020B0909000000000000" pitchFamily="49" charset="-128"/>
                <a:ea typeface="HGｺﾞｼｯｸE" panose="020B0909000000000000" pitchFamily="49" charset="-128"/>
              </a:rPr>
              <a:t>抱えている問題</a:t>
            </a:r>
          </a:p>
        </p:txBody>
      </p:sp>
      <p:sp>
        <p:nvSpPr>
          <p:cNvPr id="4" name="テキスト ボックス 3">
            <a:extLst>
              <a:ext uri="{FF2B5EF4-FFF2-40B4-BE49-F238E27FC236}">
                <a16:creationId xmlns:a16="http://schemas.microsoft.com/office/drawing/2014/main" id="{42492F48-46AF-E4C1-5F15-CBF934A45C87}"/>
              </a:ext>
            </a:extLst>
          </p:cNvPr>
          <p:cNvSpPr txBox="1"/>
          <p:nvPr/>
        </p:nvSpPr>
        <p:spPr>
          <a:xfrm>
            <a:off x="1130537" y="2299063"/>
            <a:ext cx="9930925" cy="1323439"/>
          </a:xfrm>
          <a:prstGeom prst="rect">
            <a:avLst/>
          </a:prstGeom>
          <a:noFill/>
        </p:spPr>
        <p:txBody>
          <a:bodyPr wrap="none" rtlCol="0">
            <a:spAutoFit/>
          </a:bodyPr>
          <a:lstStyle/>
          <a:p>
            <a:pPr algn="ctr"/>
            <a:r>
              <a:rPr kumimoji="1" lang="ja-JP" altLang="en-US" sz="4000" dirty="0">
                <a:latin typeface="HGSｺﾞｼｯｸE" panose="020B0900000000000000" pitchFamily="50" charset="-128"/>
                <a:ea typeface="HGSｺﾞｼｯｸE" panose="020B0900000000000000" pitchFamily="50" charset="-128"/>
              </a:rPr>
              <a:t>学習に関係ない人が入ってくることがあり</a:t>
            </a:r>
            <a:endParaRPr kumimoji="1" lang="en-US" altLang="ja-JP" sz="4000" dirty="0">
              <a:latin typeface="HGSｺﾞｼｯｸE" panose="020B0900000000000000" pitchFamily="50" charset="-128"/>
              <a:ea typeface="HGSｺﾞｼｯｸE" panose="020B0900000000000000" pitchFamily="50" charset="-128"/>
            </a:endParaRPr>
          </a:p>
          <a:p>
            <a:pPr algn="ctr"/>
            <a:r>
              <a:rPr kumimoji="1" lang="ja-JP" altLang="en-US" sz="4000" dirty="0">
                <a:latin typeface="HGSｺﾞｼｯｸE" panose="020B0900000000000000" pitchFamily="50" charset="-128"/>
                <a:ea typeface="HGSｺﾞｼｯｸE" panose="020B0900000000000000" pitchFamily="50" charset="-128"/>
              </a:rPr>
              <a:t>集中することができない</a:t>
            </a:r>
          </a:p>
        </p:txBody>
      </p:sp>
      <p:pic>
        <p:nvPicPr>
          <p:cNvPr id="6" name="図 5">
            <a:extLst>
              <a:ext uri="{FF2B5EF4-FFF2-40B4-BE49-F238E27FC236}">
                <a16:creationId xmlns:a16="http://schemas.microsoft.com/office/drawing/2014/main" id="{D2118F3D-B9B3-5317-2CF4-1BEE88D04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072" y="3429000"/>
            <a:ext cx="2951934" cy="2951934"/>
          </a:xfrm>
          <a:prstGeom prst="rect">
            <a:avLst/>
          </a:prstGeom>
        </p:spPr>
      </p:pic>
    </p:spTree>
    <p:extLst>
      <p:ext uri="{BB962C8B-B14F-4D97-AF65-F5344CB8AC3E}">
        <p14:creationId xmlns:p14="http://schemas.microsoft.com/office/powerpoint/2010/main" val="347729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657465-D403-6E81-4FB2-252195E3B08F}"/>
              </a:ext>
            </a:extLst>
          </p:cNvPr>
          <p:cNvSpPr txBox="1"/>
          <p:nvPr/>
        </p:nvSpPr>
        <p:spPr>
          <a:xfrm>
            <a:off x="426720" y="375920"/>
            <a:ext cx="1210588" cy="707886"/>
          </a:xfrm>
          <a:prstGeom prst="rect">
            <a:avLst/>
          </a:prstGeom>
          <a:noFill/>
        </p:spPr>
        <p:txBody>
          <a:bodyPr wrap="none" rtlCol="0">
            <a:spAutoFit/>
          </a:bodyPr>
          <a:lstStyle/>
          <a:p>
            <a:r>
              <a:rPr kumimoji="1" lang="ja-JP" altLang="en-US" sz="4000" dirty="0">
                <a:latin typeface="HGｺﾞｼｯｸE" panose="020B0909000000000000" pitchFamily="49" charset="-128"/>
                <a:ea typeface="HGｺﾞｼｯｸE" panose="020B0909000000000000" pitchFamily="49" charset="-128"/>
              </a:rPr>
              <a:t>課題</a:t>
            </a:r>
          </a:p>
        </p:txBody>
      </p:sp>
      <p:sp>
        <p:nvSpPr>
          <p:cNvPr id="4" name="テキスト ボックス 3">
            <a:extLst>
              <a:ext uri="{FF2B5EF4-FFF2-40B4-BE49-F238E27FC236}">
                <a16:creationId xmlns:a16="http://schemas.microsoft.com/office/drawing/2014/main" id="{00305FAB-64EC-6932-8BDD-4C3D520C2F44}"/>
              </a:ext>
            </a:extLst>
          </p:cNvPr>
          <p:cNvSpPr txBox="1"/>
          <p:nvPr/>
        </p:nvSpPr>
        <p:spPr>
          <a:xfrm>
            <a:off x="361096" y="1949787"/>
            <a:ext cx="11469807" cy="1323439"/>
          </a:xfrm>
          <a:prstGeom prst="rect">
            <a:avLst/>
          </a:prstGeom>
          <a:noFill/>
        </p:spPr>
        <p:txBody>
          <a:bodyPr wrap="none" rtlCol="0">
            <a:spAutoFit/>
          </a:bodyPr>
          <a:lstStyle/>
          <a:p>
            <a:pPr algn="ctr"/>
            <a:r>
              <a:rPr kumimoji="1" lang="ja-JP" altLang="en-US" sz="4000" dirty="0">
                <a:latin typeface="HGｺﾞｼｯｸE" panose="020B0909000000000000" pitchFamily="49" charset="-128"/>
                <a:ea typeface="HGｺﾞｼｯｸE" panose="020B0909000000000000" pitchFamily="49" charset="-128"/>
              </a:rPr>
              <a:t>友達同士で集まりやすく学習に集中できる空間を</a:t>
            </a:r>
            <a:endParaRPr kumimoji="1" lang="en-US" altLang="ja-JP" sz="4000" dirty="0">
              <a:latin typeface="HGｺﾞｼｯｸE" panose="020B0909000000000000" pitchFamily="49" charset="-128"/>
              <a:ea typeface="HGｺﾞｼｯｸE" panose="020B0909000000000000" pitchFamily="49" charset="-128"/>
            </a:endParaRPr>
          </a:p>
          <a:p>
            <a:pPr algn="ctr"/>
            <a:r>
              <a:rPr kumimoji="1" lang="ja-JP" altLang="en-US" sz="4000" dirty="0">
                <a:latin typeface="HGｺﾞｼｯｸE" panose="020B0909000000000000" pitchFamily="49" charset="-128"/>
                <a:ea typeface="HGｺﾞｼｯｸE" panose="020B0909000000000000" pitchFamily="49" charset="-128"/>
              </a:rPr>
              <a:t>どのようにしたら作れるのか</a:t>
            </a:r>
          </a:p>
        </p:txBody>
      </p:sp>
      <p:sp>
        <p:nvSpPr>
          <p:cNvPr id="5" name="矢印: 下 4">
            <a:extLst>
              <a:ext uri="{FF2B5EF4-FFF2-40B4-BE49-F238E27FC236}">
                <a16:creationId xmlns:a16="http://schemas.microsoft.com/office/drawing/2014/main" id="{3EE719D6-727F-6E94-B565-F64467715193}"/>
              </a:ext>
            </a:extLst>
          </p:cNvPr>
          <p:cNvSpPr/>
          <p:nvPr/>
        </p:nvSpPr>
        <p:spPr>
          <a:xfrm>
            <a:off x="5618480" y="3352800"/>
            <a:ext cx="955040" cy="7344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E8E9D33-B1A0-54B0-709A-1C248FD1B327}"/>
              </a:ext>
            </a:extLst>
          </p:cNvPr>
          <p:cNvSpPr txBox="1"/>
          <p:nvPr/>
        </p:nvSpPr>
        <p:spPr>
          <a:xfrm>
            <a:off x="3438861" y="4566195"/>
            <a:ext cx="5314275" cy="707886"/>
          </a:xfrm>
          <a:prstGeom prst="rect">
            <a:avLst/>
          </a:prstGeom>
          <a:noFill/>
        </p:spPr>
        <p:txBody>
          <a:bodyPr wrap="none" rtlCol="0">
            <a:spAutoFit/>
          </a:bodyPr>
          <a:lstStyle/>
          <a:p>
            <a:r>
              <a:rPr kumimoji="1" lang="ja-JP" altLang="en-US" sz="4000" dirty="0">
                <a:latin typeface="HGｺﾞｼｯｸE" panose="020B0909000000000000" pitchFamily="49" charset="-128"/>
                <a:ea typeface="HGｺﾞｼｯｸE" panose="020B0909000000000000" pitchFamily="49" charset="-128"/>
              </a:rPr>
              <a:t>半個室の学習スペース</a:t>
            </a:r>
          </a:p>
        </p:txBody>
      </p:sp>
      <p:pic>
        <p:nvPicPr>
          <p:cNvPr id="7" name="図 6">
            <a:extLst>
              <a:ext uri="{FF2B5EF4-FFF2-40B4-BE49-F238E27FC236}">
                <a16:creationId xmlns:a16="http://schemas.microsoft.com/office/drawing/2014/main" id="{9477DDC4-A259-062E-CF1D-F78EE78F1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366" y="3352800"/>
            <a:ext cx="2836817" cy="2836817"/>
          </a:xfrm>
          <a:prstGeom prst="rect">
            <a:avLst/>
          </a:prstGeom>
        </p:spPr>
      </p:pic>
    </p:spTree>
    <p:extLst>
      <p:ext uri="{BB962C8B-B14F-4D97-AF65-F5344CB8AC3E}">
        <p14:creationId xmlns:p14="http://schemas.microsoft.com/office/powerpoint/2010/main" val="179145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444AF8D1-6DDF-DCFF-C8A6-812C505B9533}"/>
              </a:ext>
            </a:extLst>
          </p:cNvPr>
          <p:cNvCxnSpPr>
            <a:cxnSpLocks/>
          </p:cNvCxnSpPr>
          <p:nvPr/>
        </p:nvCxnSpPr>
        <p:spPr>
          <a:xfrm>
            <a:off x="4968240" y="1554480"/>
            <a:ext cx="4439920" cy="76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329FE12-B1A2-BBFF-D6C2-FC5ACCE38B45}"/>
              </a:ext>
            </a:extLst>
          </p:cNvPr>
          <p:cNvCxnSpPr>
            <a:cxnSpLocks/>
          </p:cNvCxnSpPr>
          <p:nvPr/>
        </p:nvCxnSpPr>
        <p:spPr>
          <a:xfrm>
            <a:off x="4968240" y="3175000"/>
            <a:ext cx="439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2C15995-21EE-8105-ED93-F9582E0A7211}"/>
              </a:ext>
            </a:extLst>
          </p:cNvPr>
          <p:cNvCxnSpPr>
            <a:cxnSpLocks/>
          </p:cNvCxnSpPr>
          <p:nvPr/>
        </p:nvCxnSpPr>
        <p:spPr>
          <a:xfrm>
            <a:off x="4968240" y="4841240"/>
            <a:ext cx="44805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ED5AFD09-7943-CBE2-640A-08C437DC8359}"/>
              </a:ext>
            </a:extLst>
          </p:cNvPr>
          <p:cNvSpPr/>
          <p:nvPr/>
        </p:nvSpPr>
        <p:spPr>
          <a:xfrm>
            <a:off x="10160000" y="6492240"/>
            <a:ext cx="1290320" cy="36576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cxnSp>
        <p:nvCxnSpPr>
          <p:cNvPr id="21" name="直線コネクタ 20">
            <a:extLst>
              <a:ext uri="{FF2B5EF4-FFF2-40B4-BE49-F238E27FC236}">
                <a16:creationId xmlns:a16="http://schemas.microsoft.com/office/drawing/2014/main" id="{43B3AD77-CD77-5DAA-8B93-E0358AA2CAE8}"/>
              </a:ext>
            </a:extLst>
          </p:cNvPr>
          <p:cNvCxnSpPr/>
          <p:nvPr/>
        </p:nvCxnSpPr>
        <p:spPr>
          <a:xfrm>
            <a:off x="3342640" y="0"/>
            <a:ext cx="0" cy="695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9EAF381E-AC49-BFF4-D136-9C43B52643EE}"/>
              </a:ext>
            </a:extLst>
          </p:cNvPr>
          <p:cNvSpPr/>
          <p:nvPr/>
        </p:nvSpPr>
        <p:spPr>
          <a:xfrm>
            <a:off x="5781040" y="5595621"/>
            <a:ext cx="3241040" cy="553718"/>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23" name="楕円 22">
            <a:extLst>
              <a:ext uri="{FF2B5EF4-FFF2-40B4-BE49-F238E27FC236}">
                <a16:creationId xmlns:a16="http://schemas.microsoft.com/office/drawing/2014/main" id="{52D62FEE-926D-21D9-7680-8C466D8C71A4}"/>
              </a:ext>
            </a:extLst>
          </p:cNvPr>
          <p:cNvSpPr/>
          <p:nvPr/>
        </p:nvSpPr>
        <p:spPr>
          <a:xfrm>
            <a:off x="6558281" y="6207761"/>
            <a:ext cx="1666239" cy="553718"/>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grpSp>
        <p:nvGrpSpPr>
          <p:cNvPr id="28" name="グループ化 27">
            <a:extLst>
              <a:ext uri="{FF2B5EF4-FFF2-40B4-BE49-F238E27FC236}">
                <a16:creationId xmlns:a16="http://schemas.microsoft.com/office/drawing/2014/main" id="{64ACF9AB-BAFF-921A-431F-1F455366E62C}"/>
              </a:ext>
            </a:extLst>
          </p:cNvPr>
          <p:cNvGrpSpPr/>
          <p:nvPr/>
        </p:nvGrpSpPr>
        <p:grpSpPr>
          <a:xfrm>
            <a:off x="6248401" y="3688076"/>
            <a:ext cx="2072640" cy="883919"/>
            <a:chOff x="6675120" y="3601720"/>
            <a:chExt cx="2072640" cy="883919"/>
          </a:xfrm>
          <a:solidFill>
            <a:schemeClr val="bg1"/>
          </a:solidFill>
        </p:grpSpPr>
        <p:sp>
          <p:nvSpPr>
            <p:cNvPr id="12" name="正方形/長方形 11">
              <a:extLst>
                <a:ext uri="{FF2B5EF4-FFF2-40B4-BE49-F238E27FC236}">
                  <a16:creationId xmlns:a16="http://schemas.microsoft.com/office/drawing/2014/main" id="{034EB12C-6DC2-1B02-EB2A-709314686F4D}"/>
                </a:ext>
              </a:extLst>
            </p:cNvPr>
            <p:cNvSpPr/>
            <p:nvPr/>
          </p:nvSpPr>
          <p:spPr>
            <a:xfrm>
              <a:off x="7198360" y="3601720"/>
              <a:ext cx="1026160" cy="807719"/>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24" name="楕円 23">
              <a:extLst>
                <a:ext uri="{FF2B5EF4-FFF2-40B4-BE49-F238E27FC236}">
                  <a16:creationId xmlns:a16="http://schemas.microsoft.com/office/drawing/2014/main" id="{CF5AF68E-935A-1BF5-DFBF-C76179245E0B}"/>
                </a:ext>
              </a:extLst>
            </p:cNvPr>
            <p:cNvSpPr/>
            <p:nvPr/>
          </p:nvSpPr>
          <p:spPr>
            <a:xfrm>
              <a:off x="6675120" y="364744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25" name="楕円 24">
              <a:extLst>
                <a:ext uri="{FF2B5EF4-FFF2-40B4-BE49-F238E27FC236}">
                  <a16:creationId xmlns:a16="http://schemas.microsoft.com/office/drawing/2014/main" id="{68B644A2-74CA-69BA-9D4C-3666C6FD8C82}"/>
                </a:ext>
              </a:extLst>
            </p:cNvPr>
            <p:cNvSpPr/>
            <p:nvPr/>
          </p:nvSpPr>
          <p:spPr>
            <a:xfrm>
              <a:off x="6675120" y="407670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26" name="楕円 25">
              <a:extLst>
                <a:ext uri="{FF2B5EF4-FFF2-40B4-BE49-F238E27FC236}">
                  <a16:creationId xmlns:a16="http://schemas.microsoft.com/office/drawing/2014/main" id="{857BF8EC-7C81-5A54-90F7-8F0DC53FD168}"/>
                </a:ext>
              </a:extLst>
            </p:cNvPr>
            <p:cNvSpPr/>
            <p:nvPr/>
          </p:nvSpPr>
          <p:spPr>
            <a:xfrm>
              <a:off x="8382000" y="4119879"/>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27" name="楕円 26">
              <a:extLst>
                <a:ext uri="{FF2B5EF4-FFF2-40B4-BE49-F238E27FC236}">
                  <a16:creationId xmlns:a16="http://schemas.microsoft.com/office/drawing/2014/main" id="{0E47D835-5666-C8B1-1A23-2D2576769B21}"/>
                </a:ext>
              </a:extLst>
            </p:cNvPr>
            <p:cNvSpPr/>
            <p:nvPr/>
          </p:nvSpPr>
          <p:spPr>
            <a:xfrm>
              <a:off x="8382000" y="364617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grpSp>
      <p:grpSp>
        <p:nvGrpSpPr>
          <p:cNvPr id="29" name="グループ化 28">
            <a:extLst>
              <a:ext uri="{FF2B5EF4-FFF2-40B4-BE49-F238E27FC236}">
                <a16:creationId xmlns:a16="http://schemas.microsoft.com/office/drawing/2014/main" id="{52C5D50F-E42D-25E0-1825-4C1A7F19BFFD}"/>
              </a:ext>
            </a:extLst>
          </p:cNvPr>
          <p:cNvGrpSpPr/>
          <p:nvPr/>
        </p:nvGrpSpPr>
        <p:grpSpPr>
          <a:xfrm>
            <a:off x="6253481" y="210821"/>
            <a:ext cx="2072640" cy="883919"/>
            <a:chOff x="6675120" y="3601720"/>
            <a:chExt cx="2072640" cy="883919"/>
          </a:xfrm>
          <a:solidFill>
            <a:schemeClr val="bg1"/>
          </a:solidFill>
        </p:grpSpPr>
        <p:sp>
          <p:nvSpPr>
            <p:cNvPr id="30" name="正方形/長方形 29">
              <a:extLst>
                <a:ext uri="{FF2B5EF4-FFF2-40B4-BE49-F238E27FC236}">
                  <a16:creationId xmlns:a16="http://schemas.microsoft.com/office/drawing/2014/main" id="{0862AF4B-51ED-B885-B3DB-DD6075A10F8E}"/>
                </a:ext>
              </a:extLst>
            </p:cNvPr>
            <p:cNvSpPr/>
            <p:nvPr/>
          </p:nvSpPr>
          <p:spPr>
            <a:xfrm>
              <a:off x="7198360" y="3601720"/>
              <a:ext cx="1026160" cy="807719"/>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31" name="楕円 30">
              <a:extLst>
                <a:ext uri="{FF2B5EF4-FFF2-40B4-BE49-F238E27FC236}">
                  <a16:creationId xmlns:a16="http://schemas.microsoft.com/office/drawing/2014/main" id="{8A114191-0B5C-510A-EBDB-8E77C45FB7C2}"/>
                </a:ext>
              </a:extLst>
            </p:cNvPr>
            <p:cNvSpPr/>
            <p:nvPr/>
          </p:nvSpPr>
          <p:spPr>
            <a:xfrm>
              <a:off x="6675120" y="364744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32" name="楕円 31">
              <a:extLst>
                <a:ext uri="{FF2B5EF4-FFF2-40B4-BE49-F238E27FC236}">
                  <a16:creationId xmlns:a16="http://schemas.microsoft.com/office/drawing/2014/main" id="{4C6275CC-D57A-5F21-06EF-B831BE45B542}"/>
                </a:ext>
              </a:extLst>
            </p:cNvPr>
            <p:cNvSpPr/>
            <p:nvPr/>
          </p:nvSpPr>
          <p:spPr>
            <a:xfrm>
              <a:off x="6675120" y="407670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33" name="楕円 32">
              <a:extLst>
                <a:ext uri="{FF2B5EF4-FFF2-40B4-BE49-F238E27FC236}">
                  <a16:creationId xmlns:a16="http://schemas.microsoft.com/office/drawing/2014/main" id="{51677B8E-2FF8-864D-AC5B-122FFF3E645D}"/>
                </a:ext>
              </a:extLst>
            </p:cNvPr>
            <p:cNvSpPr/>
            <p:nvPr/>
          </p:nvSpPr>
          <p:spPr>
            <a:xfrm>
              <a:off x="8382000" y="4119879"/>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34" name="楕円 33">
              <a:extLst>
                <a:ext uri="{FF2B5EF4-FFF2-40B4-BE49-F238E27FC236}">
                  <a16:creationId xmlns:a16="http://schemas.microsoft.com/office/drawing/2014/main" id="{E783407B-AA05-063C-0AD6-D893C88AFD73}"/>
                </a:ext>
              </a:extLst>
            </p:cNvPr>
            <p:cNvSpPr/>
            <p:nvPr/>
          </p:nvSpPr>
          <p:spPr>
            <a:xfrm>
              <a:off x="8382000" y="364617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grpSp>
      <p:grpSp>
        <p:nvGrpSpPr>
          <p:cNvPr id="35" name="グループ化 34">
            <a:extLst>
              <a:ext uri="{FF2B5EF4-FFF2-40B4-BE49-F238E27FC236}">
                <a16:creationId xmlns:a16="http://schemas.microsoft.com/office/drawing/2014/main" id="{BF44FC6C-3BF7-A48A-84CD-989CA6297F09}"/>
              </a:ext>
            </a:extLst>
          </p:cNvPr>
          <p:cNvGrpSpPr/>
          <p:nvPr/>
        </p:nvGrpSpPr>
        <p:grpSpPr>
          <a:xfrm>
            <a:off x="6253481" y="2006598"/>
            <a:ext cx="2072640" cy="883919"/>
            <a:chOff x="6675120" y="3601720"/>
            <a:chExt cx="2072640" cy="883919"/>
          </a:xfrm>
          <a:solidFill>
            <a:schemeClr val="bg1"/>
          </a:solidFill>
        </p:grpSpPr>
        <p:sp>
          <p:nvSpPr>
            <p:cNvPr id="36" name="正方形/長方形 35">
              <a:extLst>
                <a:ext uri="{FF2B5EF4-FFF2-40B4-BE49-F238E27FC236}">
                  <a16:creationId xmlns:a16="http://schemas.microsoft.com/office/drawing/2014/main" id="{C53861D8-5E1F-F2AA-808E-138CDD07AE6C}"/>
                </a:ext>
              </a:extLst>
            </p:cNvPr>
            <p:cNvSpPr/>
            <p:nvPr/>
          </p:nvSpPr>
          <p:spPr>
            <a:xfrm>
              <a:off x="7198360" y="3601720"/>
              <a:ext cx="1026160" cy="807719"/>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37" name="楕円 36">
              <a:extLst>
                <a:ext uri="{FF2B5EF4-FFF2-40B4-BE49-F238E27FC236}">
                  <a16:creationId xmlns:a16="http://schemas.microsoft.com/office/drawing/2014/main" id="{368585CC-36E1-E673-3B0B-26658A37A929}"/>
                </a:ext>
              </a:extLst>
            </p:cNvPr>
            <p:cNvSpPr/>
            <p:nvPr/>
          </p:nvSpPr>
          <p:spPr>
            <a:xfrm>
              <a:off x="6675120" y="364744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38" name="楕円 37">
              <a:extLst>
                <a:ext uri="{FF2B5EF4-FFF2-40B4-BE49-F238E27FC236}">
                  <a16:creationId xmlns:a16="http://schemas.microsoft.com/office/drawing/2014/main" id="{268564FF-0E47-5F7A-CC9D-68AB4F6CDE1F}"/>
                </a:ext>
              </a:extLst>
            </p:cNvPr>
            <p:cNvSpPr/>
            <p:nvPr/>
          </p:nvSpPr>
          <p:spPr>
            <a:xfrm>
              <a:off x="6675120" y="407670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39" name="楕円 38">
              <a:extLst>
                <a:ext uri="{FF2B5EF4-FFF2-40B4-BE49-F238E27FC236}">
                  <a16:creationId xmlns:a16="http://schemas.microsoft.com/office/drawing/2014/main" id="{3AD204AD-854F-809A-7DFA-7279817B14ED}"/>
                </a:ext>
              </a:extLst>
            </p:cNvPr>
            <p:cNvSpPr/>
            <p:nvPr/>
          </p:nvSpPr>
          <p:spPr>
            <a:xfrm>
              <a:off x="8382000" y="4119879"/>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40" name="楕円 39">
              <a:extLst>
                <a:ext uri="{FF2B5EF4-FFF2-40B4-BE49-F238E27FC236}">
                  <a16:creationId xmlns:a16="http://schemas.microsoft.com/office/drawing/2014/main" id="{F54CA504-B1BC-4CB8-668F-5FBC1CB09AC1}"/>
                </a:ext>
              </a:extLst>
            </p:cNvPr>
            <p:cNvSpPr/>
            <p:nvPr/>
          </p:nvSpPr>
          <p:spPr>
            <a:xfrm>
              <a:off x="8382000" y="3646170"/>
              <a:ext cx="365760" cy="365760"/>
            </a:xfrm>
            <a:prstGeom prst="ellipse">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grpSp>
      <p:sp>
        <p:nvSpPr>
          <p:cNvPr id="42" name="正方形/長方形 41">
            <a:extLst>
              <a:ext uri="{FF2B5EF4-FFF2-40B4-BE49-F238E27FC236}">
                <a16:creationId xmlns:a16="http://schemas.microsoft.com/office/drawing/2014/main" id="{88C949F1-B2E6-F39B-2220-7DEB47AA2FBC}"/>
              </a:ext>
            </a:extLst>
          </p:cNvPr>
          <p:cNvSpPr/>
          <p:nvPr/>
        </p:nvSpPr>
        <p:spPr>
          <a:xfrm rot="16200000">
            <a:off x="2893060" y="4089038"/>
            <a:ext cx="1290320" cy="36576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43" name="正方形/長方形 42">
            <a:extLst>
              <a:ext uri="{FF2B5EF4-FFF2-40B4-BE49-F238E27FC236}">
                <a16:creationId xmlns:a16="http://schemas.microsoft.com/office/drawing/2014/main" id="{F292D030-38D5-651F-BAE4-679728437506}"/>
              </a:ext>
            </a:extLst>
          </p:cNvPr>
          <p:cNvSpPr/>
          <p:nvPr/>
        </p:nvSpPr>
        <p:spPr>
          <a:xfrm>
            <a:off x="0" y="0"/>
            <a:ext cx="904232" cy="6858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44" name="楕円 43">
            <a:extLst>
              <a:ext uri="{FF2B5EF4-FFF2-40B4-BE49-F238E27FC236}">
                <a16:creationId xmlns:a16="http://schemas.microsoft.com/office/drawing/2014/main" id="{93394767-514E-BEC2-061E-11641974C891}"/>
              </a:ext>
            </a:extLst>
          </p:cNvPr>
          <p:cNvSpPr/>
          <p:nvPr/>
        </p:nvSpPr>
        <p:spPr>
          <a:xfrm>
            <a:off x="1023621" y="4841240"/>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45" name="楕円 44">
            <a:extLst>
              <a:ext uri="{FF2B5EF4-FFF2-40B4-BE49-F238E27FC236}">
                <a16:creationId xmlns:a16="http://schemas.microsoft.com/office/drawing/2014/main" id="{25709CE5-B8C8-42F7-5F69-96A6F24B4373}"/>
              </a:ext>
            </a:extLst>
          </p:cNvPr>
          <p:cNvSpPr/>
          <p:nvPr/>
        </p:nvSpPr>
        <p:spPr>
          <a:xfrm>
            <a:off x="1023621" y="3246120"/>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46" name="楕円 45">
            <a:extLst>
              <a:ext uri="{FF2B5EF4-FFF2-40B4-BE49-F238E27FC236}">
                <a16:creationId xmlns:a16="http://schemas.microsoft.com/office/drawing/2014/main" id="{F5A7DE6B-9FFD-E93D-8139-CDEBFAD16E40}"/>
              </a:ext>
            </a:extLst>
          </p:cNvPr>
          <p:cNvSpPr/>
          <p:nvPr/>
        </p:nvSpPr>
        <p:spPr>
          <a:xfrm>
            <a:off x="1046474" y="1687830"/>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47" name="楕円 46">
            <a:extLst>
              <a:ext uri="{FF2B5EF4-FFF2-40B4-BE49-F238E27FC236}">
                <a16:creationId xmlns:a16="http://schemas.microsoft.com/office/drawing/2014/main" id="{9E2E5677-E19B-EB42-6CA1-CC2AF9297D13}"/>
              </a:ext>
            </a:extLst>
          </p:cNvPr>
          <p:cNvSpPr/>
          <p:nvPr/>
        </p:nvSpPr>
        <p:spPr>
          <a:xfrm>
            <a:off x="1018533" y="114302"/>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48" name="楕円 47">
            <a:extLst>
              <a:ext uri="{FF2B5EF4-FFF2-40B4-BE49-F238E27FC236}">
                <a16:creationId xmlns:a16="http://schemas.microsoft.com/office/drawing/2014/main" id="{383BAC0E-9AB3-76D4-49F1-C4E2BD5671C3}"/>
              </a:ext>
            </a:extLst>
          </p:cNvPr>
          <p:cNvSpPr/>
          <p:nvPr/>
        </p:nvSpPr>
        <p:spPr>
          <a:xfrm>
            <a:off x="1023621" y="6309360"/>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49" name="正方形/長方形 48">
            <a:extLst>
              <a:ext uri="{FF2B5EF4-FFF2-40B4-BE49-F238E27FC236}">
                <a16:creationId xmlns:a16="http://schemas.microsoft.com/office/drawing/2014/main" id="{333A359D-A3ED-DA3F-6A7E-2F03ADF2A264}"/>
              </a:ext>
            </a:extLst>
          </p:cNvPr>
          <p:cNvSpPr/>
          <p:nvPr/>
        </p:nvSpPr>
        <p:spPr>
          <a:xfrm>
            <a:off x="2529830" y="0"/>
            <a:ext cx="784867" cy="2814317"/>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50" name="楕円 49">
            <a:extLst>
              <a:ext uri="{FF2B5EF4-FFF2-40B4-BE49-F238E27FC236}">
                <a16:creationId xmlns:a16="http://schemas.microsoft.com/office/drawing/2014/main" id="{49653AF4-E73B-E2E4-1B73-0E86AE7BC5A3}"/>
              </a:ext>
            </a:extLst>
          </p:cNvPr>
          <p:cNvSpPr/>
          <p:nvPr/>
        </p:nvSpPr>
        <p:spPr>
          <a:xfrm>
            <a:off x="2628904" y="101602"/>
            <a:ext cx="594352" cy="62864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51" name="楕円 50">
            <a:extLst>
              <a:ext uri="{FF2B5EF4-FFF2-40B4-BE49-F238E27FC236}">
                <a16:creationId xmlns:a16="http://schemas.microsoft.com/office/drawing/2014/main" id="{B956661C-6D60-6FB7-300B-F0630F36677C}"/>
              </a:ext>
            </a:extLst>
          </p:cNvPr>
          <p:cNvSpPr/>
          <p:nvPr/>
        </p:nvSpPr>
        <p:spPr>
          <a:xfrm>
            <a:off x="2628904" y="1042672"/>
            <a:ext cx="594352" cy="62864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52" name="楕円 51">
            <a:extLst>
              <a:ext uri="{FF2B5EF4-FFF2-40B4-BE49-F238E27FC236}">
                <a16:creationId xmlns:a16="http://schemas.microsoft.com/office/drawing/2014/main" id="{4A51F446-D6F5-2A68-50F1-59CB95BC9C8F}"/>
              </a:ext>
            </a:extLst>
          </p:cNvPr>
          <p:cNvSpPr/>
          <p:nvPr/>
        </p:nvSpPr>
        <p:spPr>
          <a:xfrm>
            <a:off x="2628904" y="1998342"/>
            <a:ext cx="594352" cy="62864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53" name="楕円 52">
            <a:extLst>
              <a:ext uri="{FF2B5EF4-FFF2-40B4-BE49-F238E27FC236}">
                <a16:creationId xmlns:a16="http://schemas.microsoft.com/office/drawing/2014/main" id="{A4A6ED3E-7122-011F-6666-246ECFDC45B2}"/>
              </a:ext>
            </a:extLst>
          </p:cNvPr>
          <p:cNvSpPr/>
          <p:nvPr/>
        </p:nvSpPr>
        <p:spPr>
          <a:xfrm>
            <a:off x="6614161" y="5144774"/>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54" name="楕円 53">
            <a:extLst>
              <a:ext uri="{FF2B5EF4-FFF2-40B4-BE49-F238E27FC236}">
                <a16:creationId xmlns:a16="http://schemas.microsoft.com/office/drawing/2014/main" id="{294B1FD1-4302-2B7F-D0C5-2CCC9B3B1649}"/>
              </a:ext>
            </a:extLst>
          </p:cNvPr>
          <p:cNvSpPr/>
          <p:nvPr/>
        </p:nvSpPr>
        <p:spPr>
          <a:xfrm>
            <a:off x="7797801" y="5147311"/>
            <a:ext cx="365760" cy="3657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E" panose="020B0909000000000000" pitchFamily="49" charset="-128"/>
              <a:ea typeface="HGｺﾞｼｯｸE" panose="020B0909000000000000" pitchFamily="49" charset="-128"/>
            </a:endParaRPr>
          </a:p>
        </p:txBody>
      </p:sp>
      <p:sp>
        <p:nvSpPr>
          <p:cNvPr id="55" name="テキスト ボックス 54">
            <a:extLst>
              <a:ext uri="{FF2B5EF4-FFF2-40B4-BE49-F238E27FC236}">
                <a16:creationId xmlns:a16="http://schemas.microsoft.com/office/drawing/2014/main" id="{ACF6DB8C-69F0-1E51-BC04-7B1BEFF1E44A}"/>
              </a:ext>
            </a:extLst>
          </p:cNvPr>
          <p:cNvSpPr txBox="1"/>
          <p:nvPr/>
        </p:nvSpPr>
        <p:spPr>
          <a:xfrm>
            <a:off x="5943600" y="5687814"/>
            <a:ext cx="3078480" cy="400110"/>
          </a:xfrm>
          <a:prstGeom prst="rect">
            <a:avLst/>
          </a:prstGeom>
          <a:noFill/>
        </p:spPr>
        <p:txBody>
          <a:bodyPr wrap="square" rtlCol="0">
            <a:spAutoFit/>
          </a:bodyPr>
          <a:lstStyle/>
          <a:p>
            <a:pPr algn="ctr"/>
            <a:r>
              <a:rPr kumimoji="1" lang="ja-JP" altLang="en-US" sz="2000" dirty="0">
                <a:latin typeface="HGｺﾞｼｯｸE" panose="020B0909000000000000" pitchFamily="49" charset="-128"/>
                <a:ea typeface="HGｺﾞｼｯｸE" panose="020B0909000000000000" pitchFamily="49" charset="-128"/>
              </a:rPr>
              <a:t>個別指導コーナー</a:t>
            </a:r>
          </a:p>
        </p:txBody>
      </p:sp>
      <p:sp>
        <p:nvSpPr>
          <p:cNvPr id="56" name="テキスト ボックス 55">
            <a:extLst>
              <a:ext uri="{FF2B5EF4-FFF2-40B4-BE49-F238E27FC236}">
                <a16:creationId xmlns:a16="http://schemas.microsoft.com/office/drawing/2014/main" id="{D90057A1-7E95-3376-F2B9-3DF701453749}"/>
              </a:ext>
            </a:extLst>
          </p:cNvPr>
          <p:cNvSpPr txBox="1"/>
          <p:nvPr/>
        </p:nvSpPr>
        <p:spPr>
          <a:xfrm>
            <a:off x="10414000" y="6492240"/>
            <a:ext cx="754379" cy="400110"/>
          </a:xfrm>
          <a:prstGeom prst="rect">
            <a:avLst/>
          </a:prstGeom>
          <a:noFill/>
        </p:spPr>
        <p:txBody>
          <a:bodyPr wrap="square" rtlCol="0">
            <a:spAutoFit/>
          </a:bodyPr>
          <a:lstStyle/>
          <a:p>
            <a:pPr algn="ctr"/>
            <a:r>
              <a:rPr kumimoji="1" lang="ja-JP" altLang="en-US" sz="2000" dirty="0">
                <a:latin typeface="HGｺﾞｼｯｸE" panose="020B0909000000000000" pitchFamily="49" charset="-128"/>
                <a:ea typeface="HGｺﾞｼｯｸE" panose="020B0909000000000000" pitchFamily="49" charset="-128"/>
              </a:rPr>
              <a:t>入口</a:t>
            </a:r>
          </a:p>
        </p:txBody>
      </p:sp>
      <p:sp>
        <p:nvSpPr>
          <p:cNvPr id="57" name="テキスト ボックス 56">
            <a:extLst>
              <a:ext uri="{FF2B5EF4-FFF2-40B4-BE49-F238E27FC236}">
                <a16:creationId xmlns:a16="http://schemas.microsoft.com/office/drawing/2014/main" id="{6AEB4B37-709F-E45E-A6D0-794C42CA1FA0}"/>
              </a:ext>
            </a:extLst>
          </p:cNvPr>
          <p:cNvSpPr txBox="1"/>
          <p:nvPr/>
        </p:nvSpPr>
        <p:spPr>
          <a:xfrm>
            <a:off x="3307387" y="4043684"/>
            <a:ext cx="461665" cy="942339"/>
          </a:xfrm>
          <a:prstGeom prst="rect">
            <a:avLst/>
          </a:prstGeom>
          <a:noFill/>
        </p:spPr>
        <p:txBody>
          <a:bodyPr vert="eaVert" wrap="square" rtlCol="0">
            <a:spAutoFit/>
          </a:bodyPr>
          <a:lstStyle/>
          <a:p>
            <a:r>
              <a:rPr kumimoji="1" lang="ja-JP" altLang="en-US" dirty="0">
                <a:latin typeface="HGｺﾞｼｯｸE" panose="020B0909000000000000" pitchFamily="49" charset="-128"/>
                <a:ea typeface="HGｺﾞｼｯｸE" panose="020B0909000000000000" pitchFamily="49" charset="-128"/>
              </a:rPr>
              <a:t>入口</a:t>
            </a:r>
          </a:p>
        </p:txBody>
      </p:sp>
      <p:sp>
        <p:nvSpPr>
          <p:cNvPr id="58" name="テキスト ボックス 57">
            <a:extLst>
              <a:ext uri="{FF2B5EF4-FFF2-40B4-BE49-F238E27FC236}">
                <a16:creationId xmlns:a16="http://schemas.microsoft.com/office/drawing/2014/main" id="{832ADC74-A84A-2C81-40F1-E8CFD7153B1E}"/>
              </a:ext>
            </a:extLst>
          </p:cNvPr>
          <p:cNvSpPr txBox="1"/>
          <p:nvPr/>
        </p:nvSpPr>
        <p:spPr>
          <a:xfrm>
            <a:off x="90689" y="2900045"/>
            <a:ext cx="677108" cy="1271272"/>
          </a:xfrm>
          <a:prstGeom prst="rect">
            <a:avLst/>
          </a:prstGeom>
          <a:noFill/>
        </p:spPr>
        <p:txBody>
          <a:bodyPr vert="eaVert" wrap="square" rtlCol="0">
            <a:spAutoFit/>
          </a:bodyPr>
          <a:lstStyle/>
          <a:p>
            <a:r>
              <a:rPr kumimoji="1" lang="ja-JP" altLang="en-US" sz="3200" dirty="0">
                <a:latin typeface="HGｺﾞｼｯｸE" panose="020B0909000000000000" pitchFamily="49" charset="-128"/>
                <a:ea typeface="HGｺﾞｼｯｸE" panose="020B0909000000000000" pitchFamily="49" charset="-128"/>
              </a:rPr>
              <a:t>机</a:t>
            </a:r>
          </a:p>
        </p:txBody>
      </p:sp>
      <p:sp>
        <p:nvSpPr>
          <p:cNvPr id="59" name="テキスト ボックス 58">
            <a:extLst>
              <a:ext uri="{FF2B5EF4-FFF2-40B4-BE49-F238E27FC236}">
                <a16:creationId xmlns:a16="http://schemas.microsoft.com/office/drawing/2014/main" id="{FDAB1258-D4ED-8162-8E93-BB55851AE8A3}"/>
              </a:ext>
            </a:extLst>
          </p:cNvPr>
          <p:cNvSpPr txBox="1"/>
          <p:nvPr/>
        </p:nvSpPr>
        <p:spPr>
          <a:xfrm>
            <a:off x="2679694" y="201264"/>
            <a:ext cx="462280" cy="461665"/>
          </a:xfrm>
          <a:prstGeom prst="rect">
            <a:avLst/>
          </a:prstGeom>
          <a:noFill/>
        </p:spPr>
        <p:txBody>
          <a:bodyPr wrap="square" rtlCol="0">
            <a:spAutoFit/>
          </a:bodyPr>
          <a:lstStyle/>
          <a:p>
            <a:r>
              <a:rPr kumimoji="1" lang="ja-JP" altLang="en-US" sz="2400" dirty="0">
                <a:latin typeface="HGｺﾞｼｯｸE" panose="020B0909000000000000" pitchFamily="49" charset="-128"/>
                <a:ea typeface="HGｺﾞｼｯｸE" panose="020B0909000000000000" pitchFamily="49" charset="-128"/>
              </a:rPr>
              <a:t>冷</a:t>
            </a:r>
          </a:p>
        </p:txBody>
      </p:sp>
      <p:sp>
        <p:nvSpPr>
          <p:cNvPr id="60" name="テキスト ボックス 59">
            <a:extLst>
              <a:ext uri="{FF2B5EF4-FFF2-40B4-BE49-F238E27FC236}">
                <a16:creationId xmlns:a16="http://schemas.microsoft.com/office/drawing/2014/main" id="{8A2C6DCA-ED5E-43F6-E6D3-7899E2492EF9}"/>
              </a:ext>
            </a:extLst>
          </p:cNvPr>
          <p:cNvSpPr txBox="1"/>
          <p:nvPr/>
        </p:nvSpPr>
        <p:spPr>
          <a:xfrm>
            <a:off x="2707637" y="1125542"/>
            <a:ext cx="462280" cy="461665"/>
          </a:xfrm>
          <a:prstGeom prst="rect">
            <a:avLst/>
          </a:prstGeom>
          <a:noFill/>
        </p:spPr>
        <p:txBody>
          <a:bodyPr wrap="square" rtlCol="0">
            <a:spAutoFit/>
          </a:bodyPr>
          <a:lstStyle/>
          <a:p>
            <a:r>
              <a:rPr lang="ja-JP" altLang="en-US" sz="2400" dirty="0">
                <a:latin typeface="HGｺﾞｼｯｸE" panose="020B0909000000000000" pitchFamily="49" charset="-128"/>
                <a:ea typeface="HGｺﾞｼｯｸE" panose="020B0909000000000000" pitchFamily="49" charset="-128"/>
              </a:rPr>
              <a:t>レ</a:t>
            </a:r>
            <a:endParaRPr kumimoji="1" lang="ja-JP" altLang="en-US" sz="2400" dirty="0">
              <a:latin typeface="HGｺﾞｼｯｸE" panose="020B0909000000000000" pitchFamily="49" charset="-128"/>
              <a:ea typeface="HGｺﾞｼｯｸE" panose="020B0909000000000000" pitchFamily="49" charset="-128"/>
            </a:endParaRPr>
          </a:p>
        </p:txBody>
      </p:sp>
      <p:sp>
        <p:nvSpPr>
          <p:cNvPr id="61" name="テキスト ボックス 60">
            <a:extLst>
              <a:ext uri="{FF2B5EF4-FFF2-40B4-BE49-F238E27FC236}">
                <a16:creationId xmlns:a16="http://schemas.microsoft.com/office/drawing/2014/main" id="{EC6A005A-C850-C614-D17F-85408ABC90CB}"/>
              </a:ext>
            </a:extLst>
          </p:cNvPr>
          <p:cNvSpPr txBox="1"/>
          <p:nvPr/>
        </p:nvSpPr>
        <p:spPr>
          <a:xfrm>
            <a:off x="2672979" y="2081833"/>
            <a:ext cx="498568" cy="461665"/>
          </a:xfrm>
          <a:prstGeom prst="rect">
            <a:avLst/>
          </a:prstGeom>
          <a:noFill/>
        </p:spPr>
        <p:txBody>
          <a:bodyPr wrap="square" rtlCol="0">
            <a:spAutoFit/>
          </a:bodyPr>
          <a:lstStyle/>
          <a:p>
            <a:r>
              <a:rPr kumimoji="1" lang="ja-JP" altLang="en-US" sz="2400" dirty="0">
                <a:latin typeface="HGｺﾞｼｯｸE" panose="020B0909000000000000" pitchFamily="49" charset="-128"/>
                <a:ea typeface="HGｺﾞｼｯｸE" panose="020B0909000000000000" pitchFamily="49" charset="-128"/>
              </a:rPr>
              <a:t>ケ</a:t>
            </a:r>
          </a:p>
        </p:txBody>
      </p:sp>
      <p:sp>
        <p:nvSpPr>
          <p:cNvPr id="62" name="テキスト ボックス 61">
            <a:extLst>
              <a:ext uri="{FF2B5EF4-FFF2-40B4-BE49-F238E27FC236}">
                <a16:creationId xmlns:a16="http://schemas.microsoft.com/office/drawing/2014/main" id="{1498B854-563F-BC5A-2514-EBEBBC7C9F0B}"/>
              </a:ext>
            </a:extLst>
          </p:cNvPr>
          <p:cNvSpPr txBox="1"/>
          <p:nvPr/>
        </p:nvSpPr>
        <p:spPr>
          <a:xfrm>
            <a:off x="1564980" y="1411508"/>
            <a:ext cx="677108" cy="4753523"/>
          </a:xfrm>
          <a:prstGeom prst="rect">
            <a:avLst/>
          </a:prstGeom>
          <a:noFill/>
        </p:spPr>
        <p:txBody>
          <a:bodyPr vert="eaVert" wrap="square" rtlCol="0">
            <a:spAutoFit/>
          </a:bodyPr>
          <a:lstStyle/>
          <a:p>
            <a:r>
              <a:rPr kumimoji="1" lang="ja-JP" altLang="en-US" sz="3200" dirty="0">
                <a:latin typeface="HGｺﾞｼｯｸE" panose="020B0909000000000000" pitchFamily="49" charset="-128"/>
                <a:ea typeface="HGｺﾞｼｯｸE" panose="020B0909000000000000" pitchFamily="49" charset="-128"/>
              </a:rPr>
              <a:t>休憩・飲食コーナー</a:t>
            </a:r>
          </a:p>
        </p:txBody>
      </p:sp>
      <p:sp>
        <p:nvSpPr>
          <p:cNvPr id="64" name="テキスト ボックス 63">
            <a:extLst>
              <a:ext uri="{FF2B5EF4-FFF2-40B4-BE49-F238E27FC236}">
                <a16:creationId xmlns:a16="http://schemas.microsoft.com/office/drawing/2014/main" id="{22F87CE1-C0F4-9FCD-13D8-7F521CE544C4}"/>
              </a:ext>
            </a:extLst>
          </p:cNvPr>
          <p:cNvSpPr txBox="1"/>
          <p:nvPr/>
        </p:nvSpPr>
        <p:spPr>
          <a:xfrm>
            <a:off x="11045269" y="2118353"/>
            <a:ext cx="677108" cy="3331306"/>
          </a:xfrm>
          <a:prstGeom prst="rect">
            <a:avLst/>
          </a:prstGeom>
          <a:noFill/>
        </p:spPr>
        <p:txBody>
          <a:bodyPr vert="eaVert" wrap="square" rtlCol="0">
            <a:spAutoFit/>
          </a:bodyPr>
          <a:lstStyle/>
          <a:p>
            <a:r>
              <a:rPr kumimoji="1" lang="ja-JP" altLang="en-US" sz="3200" dirty="0">
                <a:latin typeface="HGｺﾞｼｯｸE" panose="020B0909000000000000" pitchFamily="49" charset="-128"/>
                <a:ea typeface="HGｺﾞｼｯｸE" panose="020B0909000000000000" pitchFamily="49" charset="-128"/>
              </a:rPr>
              <a:t>学習スペース</a:t>
            </a:r>
          </a:p>
        </p:txBody>
      </p:sp>
      <p:sp>
        <p:nvSpPr>
          <p:cNvPr id="65" name="テキスト ボックス 64">
            <a:extLst>
              <a:ext uri="{FF2B5EF4-FFF2-40B4-BE49-F238E27FC236}">
                <a16:creationId xmlns:a16="http://schemas.microsoft.com/office/drawing/2014/main" id="{460FBA58-5868-B721-6034-4E54CEB8279E}"/>
              </a:ext>
            </a:extLst>
          </p:cNvPr>
          <p:cNvSpPr txBox="1"/>
          <p:nvPr/>
        </p:nvSpPr>
        <p:spPr>
          <a:xfrm>
            <a:off x="6710672" y="6271567"/>
            <a:ext cx="1902459" cy="461665"/>
          </a:xfrm>
          <a:prstGeom prst="rect">
            <a:avLst/>
          </a:prstGeom>
          <a:noFill/>
        </p:spPr>
        <p:txBody>
          <a:bodyPr wrap="square" rtlCol="0">
            <a:spAutoFit/>
          </a:bodyPr>
          <a:lstStyle/>
          <a:p>
            <a:r>
              <a:rPr kumimoji="1" lang="ja-JP" altLang="en-US" sz="2400" dirty="0">
                <a:latin typeface="HGｺﾞｼｯｸE" panose="020B0909000000000000" pitchFamily="49" charset="-128"/>
                <a:ea typeface="HGｺﾞｼｯｸE" panose="020B0909000000000000" pitchFamily="49" charset="-128"/>
              </a:rPr>
              <a:t>スタッフ</a:t>
            </a:r>
          </a:p>
        </p:txBody>
      </p:sp>
      <p:cxnSp>
        <p:nvCxnSpPr>
          <p:cNvPr id="7" name="直線コネクタ 6">
            <a:extLst>
              <a:ext uri="{FF2B5EF4-FFF2-40B4-BE49-F238E27FC236}">
                <a16:creationId xmlns:a16="http://schemas.microsoft.com/office/drawing/2014/main" id="{367DD43D-AF44-544A-4FA3-7D60F3FD027C}"/>
              </a:ext>
            </a:extLst>
          </p:cNvPr>
          <p:cNvCxnSpPr>
            <a:cxnSpLocks/>
          </p:cNvCxnSpPr>
          <p:nvPr/>
        </p:nvCxnSpPr>
        <p:spPr>
          <a:xfrm flipV="1">
            <a:off x="10678160" y="911860"/>
            <a:ext cx="0" cy="4121862"/>
          </a:xfrm>
          <a:prstGeom prst="line">
            <a:avLst/>
          </a:prstGeom>
          <a:ln w="257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矢印: 折線 7">
            <a:extLst>
              <a:ext uri="{FF2B5EF4-FFF2-40B4-BE49-F238E27FC236}">
                <a16:creationId xmlns:a16="http://schemas.microsoft.com/office/drawing/2014/main" id="{C53CE858-5316-3B16-F461-F22462D81330}"/>
              </a:ext>
            </a:extLst>
          </p:cNvPr>
          <p:cNvSpPr/>
          <p:nvPr/>
        </p:nvSpPr>
        <p:spPr>
          <a:xfrm flipH="1">
            <a:off x="9941981" y="4116377"/>
            <a:ext cx="847939" cy="911235"/>
          </a:xfrm>
          <a:prstGeom prst="ben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ｺﾞｼｯｸE" panose="020B0909000000000000" pitchFamily="49" charset="-128"/>
              <a:ea typeface="HGｺﾞｼｯｸE" panose="020B0909000000000000" pitchFamily="49" charset="-128"/>
            </a:endParaRPr>
          </a:p>
        </p:txBody>
      </p:sp>
      <p:sp>
        <p:nvSpPr>
          <p:cNvPr id="9" name="矢印: 折線 8">
            <a:extLst>
              <a:ext uri="{FF2B5EF4-FFF2-40B4-BE49-F238E27FC236}">
                <a16:creationId xmlns:a16="http://schemas.microsoft.com/office/drawing/2014/main" id="{A44B89AD-4B2C-4156-D59D-5A9BCA280EB7}"/>
              </a:ext>
            </a:extLst>
          </p:cNvPr>
          <p:cNvSpPr/>
          <p:nvPr/>
        </p:nvSpPr>
        <p:spPr>
          <a:xfrm flipH="1">
            <a:off x="9926740" y="2286005"/>
            <a:ext cx="847939" cy="911235"/>
          </a:xfrm>
          <a:prstGeom prst="ben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ｺﾞｼｯｸE" panose="020B0909000000000000" pitchFamily="49" charset="-128"/>
              <a:ea typeface="HGｺﾞｼｯｸE" panose="020B0909000000000000" pitchFamily="49" charset="-128"/>
            </a:endParaRPr>
          </a:p>
        </p:txBody>
      </p:sp>
      <p:sp>
        <p:nvSpPr>
          <p:cNvPr id="13" name="矢印: 折線 12">
            <a:extLst>
              <a:ext uri="{FF2B5EF4-FFF2-40B4-BE49-F238E27FC236}">
                <a16:creationId xmlns:a16="http://schemas.microsoft.com/office/drawing/2014/main" id="{788D5283-321D-D321-B4C5-6F16B5EE44F3}"/>
              </a:ext>
            </a:extLst>
          </p:cNvPr>
          <p:cNvSpPr/>
          <p:nvPr/>
        </p:nvSpPr>
        <p:spPr>
          <a:xfrm flipH="1">
            <a:off x="9941981" y="495923"/>
            <a:ext cx="847939" cy="911235"/>
          </a:xfrm>
          <a:prstGeom prst="ben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ｺﾞｼｯｸE" panose="020B0909000000000000" pitchFamily="49" charset="-128"/>
              <a:ea typeface="HGｺﾞｼｯｸE" panose="020B0909000000000000" pitchFamily="49" charset="-128"/>
            </a:endParaRPr>
          </a:p>
        </p:txBody>
      </p:sp>
      <p:sp>
        <p:nvSpPr>
          <p:cNvPr id="2" name="正方形/長方形 1">
            <a:extLst>
              <a:ext uri="{FF2B5EF4-FFF2-40B4-BE49-F238E27FC236}">
                <a16:creationId xmlns:a16="http://schemas.microsoft.com/office/drawing/2014/main" id="{C21D6BFA-DE23-C3D3-182A-AD7CB2281145}"/>
              </a:ext>
            </a:extLst>
          </p:cNvPr>
          <p:cNvSpPr/>
          <p:nvPr/>
        </p:nvSpPr>
        <p:spPr>
          <a:xfrm>
            <a:off x="2707637" y="5033722"/>
            <a:ext cx="617224" cy="185862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1A2D347-F444-F9DA-60E7-DC3A8C6D9E03}"/>
              </a:ext>
            </a:extLst>
          </p:cNvPr>
          <p:cNvSpPr txBox="1"/>
          <p:nvPr/>
        </p:nvSpPr>
        <p:spPr>
          <a:xfrm>
            <a:off x="2686439" y="5207000"/>
            <a:ext cx="615553" cy="1858628"/>
          </a:xfrm>
          <a:prstGeom prst="rect">
            <a:avLst/>
          </a:prstGeom>
          <a:noFill/>
        </p:spPr>
        <p:txBody>
          <a:bodyPr vert="eaVert" wrap="square" rtlCol="0">
            <a:spAutoFit/>
          </a:bodyPr>
          <a:lstStyle/>
          <a:p>
            <a:r>
              <a:rPr kumimoji="1" lang="ja-JP" altLang="en-US" sz="2800" dirty="0">
                <a:latin typeface="HGSｺﾞｼｯｸE" panose="020B0900000000000000" pitchFamily="50" charset="-128"/>
                <a:ea typeface="HGSｺﾞｼｯｸE" panose="020B0900000000000000" pitchFamily="50" charset="-128"/>
              </a:rPr>
              <a:t>ソファー</a:t>
            </a:r>
          </a:p>
        </p:txBody>
      </p:sp>
      <p:sp>
        <p:nvSpPr>
          <p:cNvPr id="4" name="正方形/長方形 3">
            <a:extLst>
              <a:ext uri="{FF2B5EF4-FFF2-40B4-BE49-F238E27FC236}">
                <a16:creationId xmlns:a16="http://schemas.microsoft.com/office/drawing/2014/main" id="{3A86BD0C-685B-F73A-181B-B793934DA836}"/>
              </a:ext>
            </a:extLst>
          </p:cNvPr>
          <p:cNvSpPr/>
          <p:nvPr/>
        </p:nvSpPr>
        <p:spPr>
          <a:xfrm>
            <a:off x="3301992" y="0"/>
            <a:ext cx="764125" cy="316738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3492473-0623-7589-D844-249A574E949B}"/>
              </a:ext>
            </a:extLst>
          </p:cNvPr>
          <p:cNvSpPr txBox="1"/>
          <p:nvPr/>
        </p:nvSpPr>
        <p:spPr>
          <a:xfrm>
            <a:off x="3393150" y="1038858"/>
            <a:ext cx="615553" cy="1795777"/>
          </a:xfrm>
          <a:prstGeom prst="rect">
            <a:avLst/>
          </a:prstGeom>
          <a:noFill/>
        </p:spPr>
        <p:txBody>
          <a:bodyPr vert="eaVert" wrap="square" rtlCol="0">
            <a:spAutoFit/>
          </a:bodyPr>
          <a:lstStyle/>
          <a:p>
            <a:r>
              <a:rPr kumimoji="1" lang="ja-JP" altLang="en-US" sz="2800" dirty="0">
                <a:latin typeface="HGSｺﾞｼｯｸE" panose="020B0900000000000000" pitchFamily="50" charset="-128"/>
                <a:ea typeface="HGSｺﾞｼｯｸE" panose="020B0900000000000000" pitchFamily="50" charset="-128"/>
              </a:rPr>
              <a:t>本棚</a:t>
            </a:r>
          </a:p>
        </p:txBody>
      </p:sp>
      <p:sp>
        <p:nvSpPr>
          <p:cNvPr id="6" name="楕円 5">
            <a:extLst>
              <a:ext uri="{FF2B5EF4-FFF2-40B4-BE49-F238E27FC236}">
                <a16:creationId xmlns:a16="http://schemas.microsoft.com/office/drawing/2014/main" id="{FD3A929D-56DC-1108-C351-EC1653E7E72E}"/>
              </a:ext>
            </a:extLst>
          </p:cNvPr>
          <p:cNvSpPr/>
          <p:nvPr/>
        </p:nvSpPr>
        <p:spPr>
          <a:xfrm>
            <a:off x="2637708" y="2890517"/>
            <a:ext cx="594352" cy="62864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E" panose="020B0909000000000000" pitchFamily="49" charset="-128"/>
              <a:ea typeface="HGｺﾞｼｯｸE" panose="020B0909000000000000" pitchFamily="49" charset="-128"/>
            </a:endParaRPr>
          </a:p>
        </p:txBody>
      </p:sp>
      <p:sp>
        <p:nvSpPr>
          <p:cNvPr id="15" name="テキスト ボックス 14">
            <a:extLst>
              <a:ext uri="{FF2B5EF4-FFF2-40B4-BE49-F238E27FC236}">
                <a16:creationId xmlns:a16="http://schemas.microsoft.com/office/drawing/2014/main" id="{D3C45D14-060A-CF50-04FC-6E5FF715A76F}"/>
              </a:ext>
            </a:extLst>
          </p:cNvPr>
          <p:cNvSpPr txBox="1"/>
          <p:nvPr/>
        </p:nvSpPr>
        <p:spPr>
          <a:xfrm>
            <a:off x="2694516" y="2964988"/>
            <a:ext cx="492443" cy="461665"/>
          </a:xfrm>
          <a:prstGeom prst="rect">
            <a:avLst/>
          </a:prstGeom>
          <a:noFill/>
        </p:spPr>
        <p:txBody>
          <a:bodyPr wrap="none" rtlCol="0">
            <a:spAutoFit/>
          </a:bodyPr>
          <a:lstStyle/>
          <a:p>
            <a:r>
              <a:rPr kumimoji="1" lang="ja-JP" altLang="en-US" sz="2400" dirty="0">
                <a:latin typeface="HGSｺﾞｼｯｸE" panose="020B0900000000000000" pitchFamily="50" charset="-128"/>
                <a:ea typeface="HGSｺﾞｼｯｸE" panose="020B0900000000000000" pitchFamily="50" charset="-128"/>
              </a:rPr>
              <a:t>植</a:t>
            </a:r>
          </a:p>
        </p:txBody>
      </p:sp>
    </p:spTree>
    <p:extLst>
      <p:ext uri="{BB962C8B-B14F-4D97-AF65-F5344CB8AC3E}">
        <p14:creationId xmlns:p14="http://schemas.microsoft.com/office/powerpoint/2010/main" val="98652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772CA5-DA81-29F0-9D57-8F5D93E1E565}"/>
              </a:ext>
            </a:extLst>
          </p:cNvPr>
          <p:cNvSpPr txBox="1"/>
          <p:nvPr/>
        </p:nvSpPr>
        <p:spPr>
          <a:xfrm>
            <a:off x="406400" y="384294"/>
            <a:ext cx="3416320" cy="646331"/>
          </a:xfrm>
          <a:prstGeom prst="rect">
            <a:avLst/>
          </a:prstGeom>
          <a:noFill/>
        </p:spPr>
        <p:txBody>
          <a:bodyPr wrap="none" rtlCol="0">
            <a:spAutoFit/>
          </a:bodyPr>
          <a:lstStyle/>
          <a:p>
            <a:r>
              <a:rPr kumimoji="1" lang="ja-JP" altLang="en-US" sz="3600" dirty="0">
                <a:latin typeface="HGｺﾞｼｯｸE" panose="020B0909000000000000" pitchFamily="49" charset="-128"/>
                <a:ea typeface="HGｺﾞｼｯｸE" panose="020B0909000000000000" pitchFamily="49" charset="-128"/>
              </a:rPr>
              <a:t>期待される効果</a:t>
            </a:r>
          </a:p>
        </p:txBody>
      </p:sp>
      <p:sp>
        <p:nvSpPr>
          <p:cNvPr id="3" name="テキスト ボックス 2">
            <a:extLst>
              <a:ext uri="{FF2B5EF4-FFF2-40B4-BE49-F238E27FC236}">
                <a16:creationId xmlns:a16="http://schemas.microsoft.com/office/drawing/2014/main" id="{3A5CB7BA-AE25-9CBF-C050-02DEEA2C3736}"/>
              </a:ext>
            </a:extLst>
          </p:cNvPr>
          <p:cNvSpPr txBox="1"/>
          <p:nvPr/>
        </p:nvSpPr>
        <p:spPr>
          <a:xfrm>
            <a:off x="1466622" y="2778563"/>
            <a:ext cx="2954655" cy="461665"/>
          </a:xfrm>
          <a:prstGeom prst="rect">
            <a:avLst/>
          </a:prstGeom>
          <a:noFill/>
        </p:spPr>
        <p:txBody>
          <a:bodyPr wrap="none" rtlCol="0">
            <a:spAutoFit/>
          </a:bodyPr>
          <a:lstStyle/>
          <a:p>
            <a:r>
              <a:rPr kumimoji="1" lang="ja-JP" altLang="en-US" sz="2400" dirty="0">
                <a:latin typeface="HGｺﾞｼｯｸE" panose="020B0909000000000000" pitchFamily="49" charset="-128"/>
                <a:ea typeface="HGｺﾞｼｯｸE" panose="020B0909000000000000" pitchFamily="49" charset="-128"/>
              </a:rPr>
              <a:t>友達と合流しやすい</a:t>
            </a:r>
            <a:endParaRPr lang="en-US" altLang="ja-JP" sz="2400" dirty="0">
              <a:latin typeface="HGｺﾞｼｯｸE" panose="020B0909000000000000" pitchFamily="49" charset="-128"/>
              <a:ea typeface="HGｺﾞｼｯｸE" panose="020B0909000000000000" pitchFamily="49" charset="-128"/>
            </a:endParaRPr>
          </a:p>
        </p:txBody>
      </p:sp>
      <p:pic>
        <p:nvPicPr>
          <p:cNvPr id="9" name="図 8">
            <a:extLst>
              <a:ext uri="{FF2B5EF4-FFF2-40B4-BE49-F238E27FC236}">
                <a16:creationId xmlns:a16="http://schemas.microsoft.com/office/drawing/2014/main" id="{02204D1B-3673-D376-39C6-8A31D62EF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729" y="1078277"/>
            <a:ext cx="2946923" cy="1889714"/>
          </a:xfrm>
          <a:prstGeom prst="rect">
            <a:avLst/>
          </a:prstGeom>
        </p:spPr>
      </p:pic>
      <p:sp>
        <p:nvSpPr>
          <p:cNvPr id="11" name="テキスト ボックス 10">
            <a:extLst>
              <a:ext uri="{FF2B5EF4-FFF2-40B4-BE49-F238E27FC236}">
                <a16:creationId xmlns:a16="http://schemas.microsoft.com/office/drawing/2014/main" id="{325076B5-4DB8-F1E0-7981-372FA999AB91}"/>
              </a:ext>
            </a:extLst>
          </p:cNvPr>
          <p:cNvSpPr txBox="1"/>
          <p:nvPr/>
        </p:nvSpPr>
        <p:spPr>
          <a:xfrm>
            <a:off x="7797597" y="5318058"/>
            <a:ext cx="2646878" cy="461665"/>
          </a:xfrm>
          <a:prstGeom prst="rect">
            <a:avLst/>
          </a:prstGeom>
          <a:noFill/>
        </p:spPr>
        <p:txBody>
          <a:bodyPr wrap="none" rtlCol="0">
            <a:spAutoFit/>
          </a:bodyPr>
          <a:lstStyle/>
          <a:p>
            <a:r>
              <a:rPr kumimoji="1" lang="ja-JP" altLang="en-US" sz="2400" dirty="0">
                <a:latin typeface="HGｺﾞｼｯｸE" panose="020B0909000000000000" pitchFamily="49" charset="-128"/>
                <a:ea typeface="HGｺﾞｼｯｸE" panose="020B0909000000000000" pitchFamily="49" charset="-128"/>
              </a:rPr>
              <a:t>長時間滞在できる</a:t>
            </a:r>
          </a:p>
        </p:txBody>
      </p:sp>
      <p:pic>
        <p:nvPicPr>
          <p:cNvPr id="14" name="図 13">
            <a:extLst>
              <a:ext uri="{FF2B5EF4-FFF2-40B4-BE49-F238E27FC236}">
                <a16:creationId xmlns:a16="http://schemas.microsoft.com/office/drawing/2014/main" id="{3D1EBADC-76CF-1474-CD12-BEC18FBA9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488" y="3235851"/>
            <a:ext cx="2073026" cy="2131646"/>
          </a:xfrm>
          <a:prstGeom prst="rect">
            <a:avLst/>
          </a:prstGeom>
        </p:spPr>
      </p:pic>
      <p:sp>
        <p:nvSpPr>
          <p:cNvPr id="15" name="テキスト ボックス 14">
            <a:extLst>
              <a:ext uri="{FF2B5EF4-FFF2-40B4-BE49-F238E27FC236}">
                <a16:creationId xmlns:a16="http://schemas.microsoft.com/office/drawing/2014/main" id="{2CB8F41A-098B-5292-E604-C684ACAFDC72}"/>
              </a:ext>
            </a:extLst>
          </p:cNvPr>
          <p:cNvSpPr txBox="1"/>
          <p:nvPr/>
        </p:nvSpPr>
        <p:spPr>
          <a:xfrm>
            <a:off x="1343729" y="5297126"/>
            <a:ext cx="2646878" cy="461665"/>
          </a:xfrm>
          <a:prstGeom prst="rect">
            <a:avLst/>
          </a:prstGeom>
          <a:noFill/>
        </p:spPr>
        <p:txBody>
          <a:bodyPr wrap="none" rtlCol="0">
            <a:spAutoFit/>
          </a:bodyPr>
          <a:lstStyle/>
          <a:p>
            <a:r>
              <a:rPr kumimoji="1" lang="ja-JP" altLang="en-US" sz="2400" dirty="0">
                <a:latin typeface="HGSｺﾞｼｯｸE" panose="020B0900000000000000" pitchFamily="50" charset="-128"/>
                <a:ea typeface="HGSｺﾞｼｯｸE" panose="020B0900000000000000" pitchFamily="50" charset="-128"/>
              </a:rPr>
              <a:t>雑音が少なくなる</a:t>
            </a:r>
            <a:endParaRPr kumimoji="1" lang="ja-JP" altLang="en-US" dirty="0">
              <a:latin typeface="HGSｺﾞｼｯｸE" panose="020B0900000000000000" pitchFamily="50" charset="-128"/>
              <a:ea typeface="HGSｺﾞｼｯｸE" panose="020B0900000000000000" pitchFamily="50" charset="-128"/>
            </a:endParaRPr>
          </a:p>
        </p:txBody>
      </p:sp>
      <p:sp>
        <p:nvSpPr>
          <p:cNvPr id="16" name="テキスト ボックス 15">
            <a:extLst>
              <a:ext uri="{FF2B5EF4-FFF2-40B4-BE49-F238E27FC236}">
                <a16:creationId xmlns:a16="http://schemas.microsoft.com/office/drawing/2014/main" id="{838AC711-D6A2-C809-4558-8834E81678C5}"/>
              </a:ext>
            </a:extLst>
          </p:cNvPr>
          <p:cNvSpPr txBox="1"/>
          <p:nvPr/>
        </p:nvSpPr>
        <p:spPr>
          <a:xfrm>
            <a:off x="7974488" y="2642075"/>
            <a:ext cx="2339102" cy="461665"/>
          </a:xfrm>
          <a:prstGeom prst="rect">
            <a:avLst/>
          </a:prstGeom>
          <a:noFill/>
        </p:spPr>
        <p:txBody>
          <a:bodyPr wrap="none" rtlCol="0">
            <a:spAutoFit/>
          </a:bodyPr>
          <a:lstStyle/>
          <a:p>
            <a:r>
              <a:rPr kumimoji="1" lang="ja-JP" altLang="en-US" sz="2400" dirty="0">
                <a:latin typeface="HGSｺﾞｼｯｸE" panose="020B0900000000000000" pitchFamily="50" charset="-128"/>
                <a:ea typeface="HGSｺﾞｼｯｸE" panose="020B0900000000000000" pitchFamily="50" charset="-128"/>
              </a:rPr>
              <a:t>誘惑がなくなる</a:t>
            </a:r>
          </a:p>
        </p:txBody>
      </p:sp>
      <p:pic>
        <p:nvPicPr>
          <p:cNvPr id="18" name="図 17">
            <a:extLst>
              <a:ext uri="{FF2B5EF4-FFF2-40B4-BE49-F238E27FC236}">
                <a16:creationId xmlns:a16="http://schemas.microsoft.com/office/drawing/2014/main" id="{A3EF25AD-5BB2-FA40-E92D-E8823603C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7407" y="230630"/>
            <a:ext cx="2339102" cy="2411445"/>
          </a:xfrm>
          <a:prstGeom prst="rect">
            <a:avLst/>
          </a:prstGeom>
        </p:spPr>
      </p:pic>
      <p:pic>
        <p:nvPicPr>
          <p:cNvPr id="19" name="図 18">
            <a:extLst>
              <a:ext uri="{FF2B5EF4-FFF2-40B4-BE49-F238E27FC236}">
                <a16:creationId xmlns:a16="http://schemas.microsoft.com/office/drawing/2014/main" id="{893D9BE5-CB72-4D2F-A7F1-97A922A57D11}"/>
              </a:ext>
            </a:extLst>
          </p:cNvPr>
          <p:cNvPicPr>
            <a:picLocks noChangeAspect="1"/>
          </p:cNvPicPr>
          <p:nvPr/>
        </p:nvPicPr>
        <p:blipFill>
          <a:blip r:embed="rId6"/>
          <a:stretch>
            <a:fillRect/>
          </a:stretch>
        </p:blipFill>
        <p:spPr>
          <a:xfrm>
            <a:off x="1568053" y="3252312"/>
            <a:ext cx="2198230" cy="2115185"/>
          </a:xfrm>
          <a:prstGeom prst="rect">
            <a:avLst/>
          </a:prstGeom>
        </p:spPr>
      </p:pic>
    </p:spTree>
    <p:extLst>
      <p:ext uri="{BB962C8B-B14F-4D97-AF65-F5344CB8AC3E}">
        <p14:creationId xmlns:p14="http://schemas.microsoft.com/office/powerpoint/2010/main" val="4016003985"/>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2787</TotalTime>
  <Words>645</Words>
  <Application>Microsoft Office PowerPoint</Application>
  <PresentationFormat>ワイド画面</PresentationFormat>
  <Paragraphs>54</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HGSｺﾞｼｯｸE</vt:lpstr>
      <vt:lpstr>HGｺﾞｼｯｸE</vt:lpstr>
      <vt:lpstr>ＭＳ Ｐゴシック</vt:lpstr>
      <vt:lpstr>游ゴシック</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鈴音 板垣</dc:creator>
  <cp:lastModifiedBy>鈴音 板垣</cp:lastModifiedBy>
  <cp:revision>5</cp:revision>
  <dcterms:created xsi:type="dcterms:W3CDTF">2024-05-24T13:40:11Z</dcterms:created>
  <dcterms:modified xsi:type="dcterms:W3CDTF">2024-05-28T06:52:34Z</dcterms:modified>
</cp:coreProperties>
</file>